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328" r:id="rId3"/>
    <p:sldId id="256" r:id="rId4"/>
    <p:sldId id="281" r:id="rId5"/>
    <p:sldId id="290" r:id="rId6"/>
    <p:sldId id="283" r:id="rId7"/>
    <p:sldId id="260" r:id="rId8"/>
    <p:sldId id="284" r:id="rId9"/>
    <p:sldId id="261" r:id="rId10"/>
    <p:sldId id="262" r:id="rId11"/>
    <p:sldId id="272" r:id="rId12"/>
    <p:sldId id="278" r:id="rId13"/>
    <p:sldId id="263" r:id="rId14"/>
    <p:sldId id="264" r:id="rId15"/>
    <p:sldId id="329" r:id="rId16"/>
    <p:sldId id="265" r:id="rId17"/>
    <p:sldId id="266" r:id="rId18"/>
    <p:sldId id="276" r:id="rId19"/>
    <p:sldId id="267" r:id="rId20"/>
    <p:sldId id="277" r:id="rId21"/>
    <p:sldId id="326" r:id="rId22"/>
    <p:sldId id="280" r:id="rId23"/>
    <p:sldId id="292" r:id="rId24"/>
    <p:sldId id="296" r:id="rId25"/>
    <p:sldId id="29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4ED"/>
    <a:srgbClr val="D6E6F4"/>
    <a:srgbClr val="000099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1"/>
            </p:custDataLst>
          </p:nvPr>
        </p:nvSpPr>
        <p:spPr>
          <a:xfrm>
            <a:off x="8418691" y="1"/>
            <a:ext cx="3773310" cy="6855884"/>
          </a:xfrm>
          <a:custGeom>
            <a:avLst/>
            <a:gdLst>
              <a:gd name="connsiteX0" fmla="*/ 2201175 w 3772879"/>
              <a:gd name="connsiteY0" fmla="*/ 0 h 6854188"/>
              <a:gd name="connsiteX1" fmla="*/ 3772879 w 3772879"/>
              <a:gd name="connsiteY1" fmla="*/ 0 h 6854188"/>
              <a:gd name="connsiteX2" fmla="*/ 3772879 w 3772879"/>
              <a:gd name="connsiteY2" fmla="*/ 2214522 h 6854188"/>
              <a:gd name="connsiteX3" fmla="*/ 3765788 w 3772879"/>
              <a:gd name="connsiteY3" fmla="*/ 2214164 h 6854188"/>
              <a:gd name="connsiteX4" fmla="*/ 2554764 w 3772879"/>
              <a:gd name="connsiteY4" fmla="*/ 3425188 h 6854188"/>
              <a:gd name="connsiteX5" fmla="*/ 3765788 w 3772879"/>
              <a:gd name="connsiteY5" fmla="*/ 4636213 h 6854188"/>
              <a:gd name="connsiteX6" fmla="*/ 3772879 w 3772879"/>
              <a:gd name="connsiteY6" fmla="*/ 4635855 h 6854188"/>
              <a:gd name="connsiteX7" fmla="*/ 3772879 w 3772879"/>
              <a:gd name="connsiteY7" fmla="*/ 6854188 h 6854188"/>
              <a:gd name="connsiteX8" fmla="*/ 2209607 w 3772879"/>
              <a:gd name="connsiteY8" fmla="*/ 6854188 h 6854188"/>
              <a:gd name="connsiteX9" fmla="*/ 2133163 w 3772879"/>
              <a:gd name="connsiteY9" fmla="*/ 6819629 h 6854188"/>
              <a:gd name="connsiteX10" fmla="*/ 0 w 3772879"/>
              <a:gd name="connsiteY10" fmla="*/ 3425188 h 6854188"/>
              <a:gd name="connsiteX11" fmla="*/ 2133163 w 3772879"/>
              <a:gd name="connsiteY11" fmla="*/ 30748 h 685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72879" h="6854188">
                <a:moveTo>
                  <a:pt x="2201175" y="0"/>
                </a:moveTo>
                <a:lnTo>
                  <a:pt x="3772879" y="0"/>
                </a:lnTo>
                <a:lnTo>
                  <a:pt x="3772879" y="2214522"/>
                </a:lnTo>
                <a:lnTo>
                  <a:pt x="3765788" y="2214164"/>
                </a:lnTo>
                <a:cubicBezTo>
                  <a:pt x="3096958" y="2214164"/>
                  <a:pt x="2554764" y="2756358"/>
                  <a:pt x="2554764" y="3425188"/>
                </a:cubicBezTo>
                <a:cubicBezTo>
                  <a:pt x="2554764" y="4094018"/>
                  <a:pt x="3096958" y="4636213"/>
                  <a:pt x="3765788" y="4636213"/>
                </a:cubicBezTo>
                <a:lnTo>
                  <a:pt x="3772879" y="4635855"/>
                </a:lnTo>
                <a:lnTo>
                  <a:pt x="3772879" y="6854188"/>
                </a:lnTo>
                <a:lnTo>
                  <a:pt x="2209607" y="6854188"/>
                </a:lnTo>
                <a:lnTo>
                  <a:pt x="2133163" y="6819629"/>
                </a:lnTo>
                <a:cubicBezTo>
                  <a:pt x="870990" y="6211452"/>
                  <a:pt x="0" y="4920036"/>
                  <a:pt x="0" y="3425188"/>
                </a:cubicBezTo>
                <a:cubicBezTo>
                  <a:pt x="0" y="1930341"/>
                  <a:pt x="870990" y="638925"/>
                  <a:pt x="2133163" y="307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 noProof="1"/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0191045" y="838200"/>
            <a:ext cx="304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10191045" y="1087967"/>
            <a:ext cx="304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10191045" y="958851"/>
            <a:ext cx="304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>
            <a:off x="10495845" y="2332567"/>
            <a:ext cx="0" cy="23092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 flipH="1">
            <a:off x="1072445" y="1816100"/>
            <a:ext cx="2096912" cy="0"/>
          </a:xfrm>
          <a:prstGeom prst="line">
            <a:avLst/>
          </a:prstGeom>
          <a:ln w="1143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 flipH="1">
            <a:off x="1072445" y="4870451"/>
            <a:ext cx="2096912" cy="0"/>
          </a:xfrm>
          <a:prstGeom prst="line">
            <a:avLst/>
          </a:prstGeom>
          <a:ln w="1143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8"/>
            </p:custDataLst>
          </p:nvPr>
        </p:nvCxnSpPr>
        <p:spPr>
          <a:xfrm flipV="1">
            <a:off x="1128889" y="1816101"/>
            <a:ext cx="0" cy="3054351"/>
          </a:xfrm>
          <a:prstGeom prst="line">
            <a:avLst/>
          </a:prstGeom>
          <a:ln w="1143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1072445" y="719667"/>
            <a:ext cx="886178" cy="300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 noProof="1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9313" y="1912134"/>
            <a:ext cx="7031820" cy="2229237"/>
          </a:xfrm>
          <a:noFill/>
        </p:spPr>
        <p:txBody>
          <a:bodyPr anchor="b">
            <a:noAutofit/>
          </a:bodyPr>
          <a:lstStyle>
            <a:lvl1pPr algn="l">
              <a:defRPr sz="6400" spc="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270003" y="4313992"/>
            <a:ext cx="7031038" cy="4604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15"/>
          <p:cNvSpPr>
            <a:spLocks noGrp="1"/>
          </p:cNvSpPr>
          <p:nvPr>
            <p:ph type="dt" sz="half" idx="14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99A52-4DE1-471F-BB39-C135DCCE0EC7}" type="datetimeFigureOut">
              <a:rPr lang="zh-CN" altLang="en-US"/>
              <a:t>2020/5/6</a:t>
            </a:fld>
            <a:endParaRPr lang="zh-CN" altLang="en-US"/>
          </a:p>
        </p:txBody>
      </p:sp>
      <p:sp>
        <p:nvSpPr>
          <p:cNvPr id="15" name="页脚占位符 16"/>
          <p:cNvSpPr>
            <a:spLocks noGrp="1"/>
          </p:cNvSpPr>
          <p:nvPr>
            <p:ph type="ftr" sz="quarter" idx="15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17"/>
          <p:cNvSpPr>
            <a:spLocks noGrp="1"/>
          </p:cNvSpPr>
          <p:nvPr>
            <p:ph type="sldNum" sz="quarter" idx="16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05640-4743-4A0C-A738-CDE65466DE2F}" type="slidenum">
              <a:rPr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80871-BEDC-4A9A-8D98-9AF5B9676FE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A428A-41A6-4F28-AFD9-B88E37095E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文本框 34"/>
          <p:cNvSpPr txBox="1">
            <a:spLocks noChangeArrowheads="1"/>
          </p:cNvSpPr>
          <p:nvPr/>
        </p:nvSpPr>
        <p:spPr bwMode="auto">
          <a:xfrm>
            <a:off x="1464402" y="2315423"/>
            <a:ext cx="69910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等线" panose="02010600030101010101" pitchFamily="2" charset="-122"/>
              </a:rPr>
              <a:t>地理质量检测试题（一）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1085" y="391795"/>
            <a:ext cx="7760335" cy="93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fontAlgn="auto">
              <a:lnSpc>
                <a:spcPts val="2200"/>
              </a:lnSpc>
              <a:spcAft>
                <a:spcPts val="600"/>
              </a:spcAft>
            </a:pPr>
            <a:r>
              <a:rPr lang="zh-CN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复活节岛位于（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27</a:t>
            </a:r>
            <a:r>
              <a:rPr lang="zh-CN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°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S</a:t>
            </a:r>
            <a:r>
              <a:rPr lang="zh-CN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109</a:t>
            </a:r>
            <a:r>
              <a:rPr lang="zh-CN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°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W</a:t>
            </a:r>
            <a:r>
              <a:rPr lang="zh-CN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），面积约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160km</a:t>
            </a:r>
            <a:r>
              <a:rPr lang="zh-CN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²。历史上人类对该岛资源无节制的开发利用导致了生态环境恶化，使当地文明从繁荣到衰退。阅读表格，完成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11</a:t>
            </a:r>
            <a:r>
              <a:rPr lang="zh-CN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～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14</a:t>
            </a:r>
            <a:r>
              <a:rPr lang="zh-CN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题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194" name="图片 114" descr="IMG_2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97"/>
          <a:stretch>
            <a:fillRect/>
          </a:stretch>
        </p:blipFill>
        <p:spPr bwMode="auto">
          <a:xfrm>
            <a:off x="9434148" y="1329282"/>
            <a:ext cx="1558801" cy="220603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文本框 185"/>
          <p:cNvSpPr txBox="1">
            <a:spLocks noChangeArrowheads="1"/>
          </p:cNvSpPr>
          <p:nvPr/>
        </p:nvSpPr>
        <p:spPr bwMode="auto">
          <a:xfrm>
            <a:off x="9303024" y="3566750"/>
            <a:ext cx="1885820" cy="37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indent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cap="none" normalizeH="0" baseline="0" dirty="0">
                <a:latin typeface="等线" panose="02010600030101010101" pitchFamily="2" charset="-122"/>
                <a:ea typeface="等线" panose="02010600030101010101" pitchFamily="2" charset="-122"/>
              </a:rPr>
              <a:t>复活节岛巨人石像</a:t>
            </a:r>
            <a:endParaRPr kumimoji="0" lang="zh-CN" altLang="zh-CN" sz="1600" b="0" i="0" cap="none" normalizeH="0" baseline="0" dirty="0"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6949" y="4787900"/>
            <a:ext cx="7374471" cy="1077218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考察读图文资料提取信息能力、经纬网定位、宗教、人地和谐发展理念。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061085" y="1617980"/>
          <a:ext cx="7887970" cy="28809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0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1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年份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居民人数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事        件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400→800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7→1000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人类登岛，以采集果实和渔猎为生，人口增长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2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1500→1650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10000→20000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人口激增至峰值，大量砍树建屋、造船，建造石像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1650→1722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20000→3000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滥砍乱伐，森林消失，社会结构崩溃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5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1722→1877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3000→111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欧洲文明侵入，贩卖奴隶，瘟疫流行，当地文明消失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1960年至今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6000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原住民融入现代社会，主要发展旅游业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57" y="221559"/>
            <a:ext cx="53911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图片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03" y="2417082"/>
            <a:ext cx="31496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66636" y="5645580"/>
            <a:ext cx="8015288" cy="8915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判读方法：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（北纬）、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（南纬）、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（西经）、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（东经），各自代表度数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增大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的方向。</a:t>
            </a:r>
          </a:p>
        </p:txBody>
      </p:sp>
      <p:sp>
        <p:nvSpPr>
          <p:cNvPr id="8" name="椭圆 7"/>
          <p:cNvSpPr>
            <a:spLocks noChangeArrowheads="1"/>
          </p:cNvSpPr>
          <p:nvPr/>
        </p:nvSpPr>
        <p:spPr bwMode="auto">
          <a:xfrm>
            <a:off x="5544867" y="3550557"/>
            <a:ext cx="1081087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9" name="下箭头 8"/>
          <p:cNvSpPr>
            <a:spLocks noChangeArrowheads="1"/>
          </p:cNvSpPr>
          <p:nvPr/>
        </p:nvSpPr>
        <p:spPr bwMode="auto">
          <a:xfrm>
            <a:off x="4692378" y="3093357"/>
            <a:ext cx="863600" cy="1943100"/>
          </a:xfrm>
          <a:prstGeom prst="downArrow">
            <a:avLst>
              <a:gd name="adj1" fmla="val 50000"/>
              <a:gd name="adj2" fmla="val 4995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r>
              <a:rPr lang="zh-CN" altLang="en-US" dirty="0"/>
              <a:t>纬度向南</a:t>
            </a:r>
            <a:r>
              <a:rPr lang="zh-CN" altLang="en-US" b="1" dirty="0">
                <a:solidFill>
                  <a:srgbClr val="FF0000"/>
                </a:solidFill>
              </a:rPr>
              <a:t>增大</a:t>
            </a:r>
          </a:p>
        </p:txBody>
      </p:sp>
      <p:cxnSp>
        <p:nvCxnSpPr>
          <p:cNvPr id="10" name="直接连接符 9"/>
          <p:cNvCxnSpPr>
            <a:cxnSpLocks noChangeShapeType="1"/>
          </p:cNvCxnSpPr>
          <p:nvPr/>
        </p:nvCxnSpPr>
        <p:spPr bwMode="auto">
          <a:xfrm>
            <a:off x="5827442" y="3150507"/>
            <a:ext cx="3400425" cy="14288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</a:ln>
        </p:spPr>
      </p:cxn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9227867" y="2896507"/>
            <a:ext cx="1265237" cy="5222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27</a:t>
            </a:r>
            <a:r>
              <a:rPr lang="zh-CN" altLang="en-US" sz="2800" b="1">
                <a:solidFill>
                  <a:srgbClr val="FF0000"/>
                </a:solidFill>
              </a:rPr>
              <a:t>°</a:t>
            </a:r>
            <a:r>
              <a:rPr lang="en-US" altLang="zh-CN" sz="2800" b="1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6892653" y="2529795"/>
            <a:ext cx="1079500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13" name="左箭头 12"/>
          <p:cNvSpPr>
            <a:spLocks noChangeArrowheads="1"/>
          </p:cNvSpPr>
          <p:nvPr/>
        </p:nvSpPr>
        <p:spPr bwMode="auto">
          <a:xfrm>
            <a:off x="6070600" y="1588770"/>
            <a:ext cx="2739390" cy="679450"/>
          </a:xfrm>
          <a:prstGeom prst="leftArrow">
            <a:avLst>
              <a:gd name="adj1" fmla="val 50000"/>
              <a:gd name="adj2" fmla="val 499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r>
              <a:rPr lang="en-US" altLang="zh-CN"/>
              <a:t>    </a:t>
            </a:r>
            <a:r>
              <a:rPr lang="zh-CN" altLang="en-US"/>
              <a:t>经度向西</a:t>
            </a:r>
            <a:r>
              <a:rPr lang="zh-CN" altLang="en-US" b="1">
                <a:solidFill>
                  <a:srgbClr val="FF0000"/>
                </a:solidFill>
              </a:rPr>
              <a:t>增大</a:t>
            </a:r>
          </a:p>
        </p:txBody>
      </p:sp>
      <p:cxnSp>
        <p:nvCxnSpPr>
          <p:cNvPr id="14" name="直接连接符 13"/>
          <p:cNvCxnSpPr>
            <a:cxnSpLocks noChangeShapeType="1"/>
          </p:cNvCxnSpPr>
          <p:nvPr/>
        </p:nvCxnSpPr>
        <p:spPr bwMode="auto">
          <a:xfrm>
            <a:off x="6708503" y="2515507"/>
            <a:ext cx="0" cy="2305050"/>
          </a:xfrm>
          <a:prstGeom prst="line">
            <a:avLst/>
          </a:prstGeom>
          <a:noFill/>
          <a:ln w="44450">
            <a:solidFill>
              <a:schemeClr val="accent2"/>
            </a:solidFill>
            <a:round/>
          </a:ln>
        </p:spPr>
      </p:cxn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357541" y="2278971"/>
            <a:ext cx="1535112" cy="5222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109</a:t>
            </a:r>
            <a:r>
              <a:rPr lang="zh-CN" altLang="en-US" sz="2800" b="1">
                <a:solidFill>
                  <a:srgbClr val="FF0000"/>
                </a:solidFill>
              </a:rPr>
              <a:t>°</a:t>
            </a:r>
            <a:r>
              <a:rPr lang="en-US" altLang="zh-CN" sz="2800" b="1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6594204" y="3020332"/>
            <a:ext cx="225425" cy="2159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2" name="矩形 1"/>
          <p:cNvSpPr/>
          <p:nvPr/>
        </p:nvSpPr>
        <p:spPr>
          <a:xfrm>
            <a:off x="612503" y="846676"/>
            <a:ext cx="6096000" cy="7835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b="1" kern="1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</a:t>
            </a: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.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复活节岛位于图</a:t>
            </a: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5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中的</a:t>
            </a:r>
            <a:endParaRPr lang="en-US" altLang="zh-CN" sz="2000" b="1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A.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甲 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B.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乙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	C.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丙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	D.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丁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612503" y="1336150"/>
            <a:ext cx="538163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7574280" y="343535"/>
            <a:ext cx="4006850" cy="1076325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经纬网定位</a:t>
            </a:r>
          </a:p>
          <a:p>
            <a:r>
              <a:rPr lang="zh-CN" altLang="en-US" dirty="0"/>
              <a:t>考点：经纬度判读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8" grpId="0" bldLvl="0" animBg="1"/>
      <p:bldP spid="8" grpId="1" animBg="1"/>
      <p:bldP spid="9" grpId="0" animBg="1"/>
      <p:bldP spid="9" grpId="1" animBg="1"/>
      <p:bldP spid="11" grpId="0" bldLvl="0" animBg="1"/>
      <p:bldP spid="12" grpId="0" bldLvl="0" animBg="1"/>
      <p:bldP spid="12" grpId="1" animBg="1"/>
      <p:bldP spid="13" grpId="0" bldLvl="0" animBg="1"/>
      <p:bldP spid="13" grpId="1" animBg="1"/>
      <p:bldP spid="15" grpId="0" bldLvl="0" animBg="1"/>
      <p:bldP spid="16" grpId="0" bldLvl="0" animBg="1"/>
      <p:bldP spid="16" grpId="1" animBg="1"/>
      <p:bldP spid="18" grpId="0"/>
      <p:bldP spid="18" grpId="1"/>
      <p:bldP spid="3" grpId="0" bldLvl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4876800" y="514350"/>
            <a:ext cx="243776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00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变式训练</a:t>
            </a:r>
          </a:p>
        </p:txBody>
      </p:sp>
      <p:pic>
        <p:nvPicPr>
          <p:cNvPr id="31748" name="图片 225" descr="QQ图片2017031114535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038" y="3016885"/>
            <a:ext cx="4464050" cy="308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2063750" y="1445895"/>
            <a:ext cx="7245985" cy="157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66700" algn="l"/>
                <a:tab pos="1600200" algn="l"/>
                <a:tab pos="2933700" algn="l"/>
                <a:tab pos="426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tabLst>
                <a:tab pos="266700" algn="l"/>
                <a:tab pos="1600200" algn="l"/>
                <a:tab pos="2933700" algn="l"/>
                <a:tab pos="426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tabLst>
                <a:tab pos="266700" algn="l"/>
                <a:tab pos="1600200" algn="l"/>
                <a:tab pos="2933700" algn="l"/>
                <a:tab pos="426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tabLst>
                <a:tab pos="266700" algn="l"/>
                <a:tab pos="1600200" algn="l"/>
                <a:tab pos="2933700" algn="l"/>
                <a:tab pos="426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tabLst>
                <a:tab pos="266700" algn="l"/>
                <a:tab pos="1600200" algn="l"/>
                <a:tab pos="2933700" algn="l"/>
                <a:tab pos="426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30000"/>
              </a:lnSpc>
              <a:tabLst>
                <a:tab pos="266700" algn="l"/>
                <a:tab pos="1600200" algn="l"/>
                <a:tab pos="2933700" algn="l"/>
                <a:tab pos="4267200" algn="l"/>
                <a:tab pos="266700" algn="l"/>
                <a:tab pos="1600200" algn="l"/>
                <a:tab pos="2933700" algn="l"/>
                <a:tab pos="4267200" algn="l"/>
              </a:tabLst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7.G20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次峰会于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2016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-5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日在中国杭州（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120°12‘E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30°16’N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）召开，杭州位于图中的</a:t>
            </a:r>
          </a:p>
          <a:p>
            <a:pPr fontAlgn="auto">
              <a:lnSpc>
                <a:spcPct val="130000"/>
              </a:lnSpc>
              <a:tabLst>
                <a:tab pos="266700" algn="l"/>
                <a:tab pos="1600200" algn="l"/>
                <a:tab pos="2933700" algn="l"/>
                <a:tab pos="4267200" algn="l"/>
                <a:tab pos="266700" algn="l"/>
                <a:tab pos="1600200" algn="l"/>
                <a:tab pos="2933700" algn="l"/>
                <a:tab pos="4267200" algn="l"/>
              </a:tabLst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eaLnBrk="0" fontAlgn="auto" hangingPunct="0">
              <a:lnSpc>
                <a:spcPct val="130000"/>
              </a:lnSpc>
              <a:buFontTx/>
              <a:buNone/>
              <a:tabLst>
                <a:tab pos="266700" algn="l"/>
                <a:tab pos="1600200" algn="l"/>
                <a:tab pos="2933700" algn="l"/>
                <a:tab pos="4267200" algn="l"/>
                <a:tab pos="266700" algn="l"/>
                <a:tab pos="1600200" algn="l"/>
                <a:tab pos="2933700" algn="l"/>
                <a:tab pos="4267200" algn="l"/>
              </a:tabLst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甲  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乙 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丙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丁</a:t>
            </a:r>
          </a:p>
        </p:txBody>
      </p:sp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4775063" y="1811090"/>
            <a:ext cx="540000" cy="540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3325630" y="1830139"/>
            <a:ext cx="540000" cy="540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8" name="椭圆 7"/>
          <p:cNvSpPr>
            <a:spLocks noChangeArrowheads="1"/>
          </p:cNvSpPr>
          <p:nvPr/>
        </p:nvSpPr>
        <p:spPr bwMode="auto">
          <a:xfrm>
            <a:off x="5146742" y="3922080"/>
            <a:ext cx="540000" cy="540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903168" y="2598399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81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75"/>
          <a:stretch>
            <a:fillRect/>
          </a:stretch>
        </p:blipFill>
        <p:spPr>
          <a:xfrm>
            <a:off x="8749982" y="4841352"/>
            <a:ext cx="3442018" cy="18339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9" grpId="0"/>
      <p:bldP spid="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6" y="864643"/>
            <a:ext cx="7460937" cy="5554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b="1" kern="1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en-US" altLang="zh-CN" sz="2400" b="1" kern="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12.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岛上人口到达峰值时，人口密度约为</a:t>
            </a:r>
            <a:endParaRPr lang="en-US" altLang="zh-CN" sz="2000" b="1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266700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endParaRPr lang="en-US" altLang="zh-CN" sz="2000" b="1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266700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（单位：人</a:t>
            </a: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/km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²）</a:t>
            </a:r>
            <a:endParaRPr lang="en-US" altLang="zh-CN" sz="2000" b="1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266700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</a:p>
          <a:p>
            <a:pPr indent="266700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A.125            B.8              C.1630          D.12</a:t>
            </a:r>
          </a:p>
          <a:p>
            <a:pPr indent="266700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13.1772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</a:rPr>
              <a:t>年，有一位法国传教士来此传教，他传播的 </a:t>
            </a:r>
          </a:p>
          <a:p>
            <a:pPr>
              <a:lnSpc>
                <a:spcPts val="3000"/>
              </a:lnSpc>
            </a:pP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</a:rPr>
              <a:t>  应该是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A.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基督教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B.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伊斯兰教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C.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佛教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D.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犹太教</a:t>
            </a: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14.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</a:rPr>
              <a:t>复活节岛历史进程中符合人地和谐发展理念的是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A.1500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年以后人口迅速增长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	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B.1500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年以后为了满足需求大量砍伐树木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C.1722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年以后因外族入侵导致当地文明消失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D.1960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年以后利用石像等古迹发展旅游业</a:t>
            </a:r>
          </a:p>
          <a:p>
            <a:pPr indent="266700"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5104" y="552647"/>
            <a:ext cx="4428571" cy="4200000"/>
          </a:xfrm>
          <a:prstGeom prst="rect">
            <a:avLst/>
          </a:prstGeom>
          <a:ln w="28575">
            <a:noFill/>
          </a:ln>
        </p:spPr>
      </p:pic>
      <p:sp>
        <p:nvSpPr>
          <p:cNvPr id="60" name="椭圆 59"/>
          <p:cNvSpPr>
            <a:spLocks noChangeArrowheads="1"/>
          </p:cNvSpPr>
          <p:nvPr/>
        </p:nvSpPr>
        <p:spPr bwMode="auto">
          <a:xfrm>
            <a:off x="2054195" y="1003585"/>
            <a:ext cx="1079500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206019" y="4575421"/>
            <a:ext cx="4320353" cy="1077218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人口密度</a:t>
            </a:r>
            <a:r>
              <a:rPr lang="en-US" altLang="zh-CN" dirty="0"/>
              <a:t>=</a:t>
            </a:r>
            <a:r>
              <a:rPr lang="zh-CN" altLang="en-US" dirty="0"/>
              <a:t>某地区的总人口数</a:t>
            </a:r>
            <a:r>
              <a:rPr lang="en-US" altLang="zh-CN" dirty="0"/>
              <a:t>/</a:t>
            </a:r>
            <a:r>
              <a:rPr lang="zh-CN" altLang="en-US" dirty="0"/>
              <a:t>该地区总面积</a:t>
            </a:r>
            <a:endParaRPr lang="en-US" altLang="zh-CN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08850" y="1944622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244190" y="3287802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37132" y="5571965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798320" y="2833370"/>
            <a:ext cx="4683162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基督教主要分布在欧洲、美洲、大洋洲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427589" y="552647"/>
            <a:ext cx="3098783" cy="3139787"/>
            <a:chOff x="8427589" y="552647"/>
            <a:chExt cx="3098783" cy="3139787"/>
          </a:xfrm>
        </p:grpSpPr>
        <p:sp>
          <p:nvSpPr>
            <p:cNvPr id="10" name="椭圆 9"/>
            <p:cNvSpPr>
              <a:spLocks noChangeArrowheads="1"/>
            </p:cNvSpPr>
            <p:nvPr/>
          </p:nvSpPr>
          <p:spPr bwMode="auto">
            <a:xfrm>
              <a:off x="8427589" y="2164976"/>
              <a:ext cx="1358829" cy="15274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966095" y="2895633"/>
              <a:ext cx="578223" cy="134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>
              <a:spLocks noChangeArrowheads="1"/>
            </p:cNvSpPr>
            <p:nvPr/>
          </p:nvSpPr>
          <p:spPr bwMode="auto">
            <a:xfrm>
              <a:off x="10224773" y="552647"/>
              <a:ext cx="1301599" cy="5278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  <p:bldP spid="60" grpId="1" animBg="1"/>
      <p:bldP spid="6" grpId="0" bldLvl="0" animBg="1"/>
      <p:bldP spid="7" grpId="0"/>
      <p:bldP spid="7" grpId="1"/>
      <p:bldP spid="8" grpId="0"/>
      <p:bldP spid="8" grpId="1"/>
      <p:bldP spid="9" grpId="0"/>
      <p:bldP spid="9" grpId="1"/>
      <p:bldP spid="1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8"/>
          <p:cNvGrpSpPr/>
          <p:nvPr/>
        </p:nvGrpSpPr>
        <p:grpSpPr bwMode="auto">
          <a:xfrm>
            <a:off x="6537402" y="282388"/>
            <a:ext cx="4811742" cy="4474209"/>
            <a:chOff x="8158" y="30654"/>
            <a:chExt cx="4143" cy="3702"/>
          </a:xfrm>
        </p:grpSpPr>
        <p:sp>
          <p:nvSpPr>
            <p:cNvPr id="3" name="文本框 2"/>
            <p:cNvSpPr txBox="1">
              <a:spLocks noChangeArrowheads="1"/>
            </p:cNvSpPr>
            <p:nvPr/>
          </p:nvSpPr>
          <p:spPr bwMode="auto">
            <a:xfrm>
              <a:off x="8717" y="33975"/>
              <a:ext cx="2749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等线" panose="02010600030101010101" pitchFamily="2" charset="-122"/>
                </a:rPr>
                <a:t>图</a:t>
              </a: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等线" panose="02010600030101010101" pitchFamily="2" charset="-122"/>
                </a:rPr>
                <a:t>6 </a:t>
              </a: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等线" panose="02010600030101010101" pitchFamily="2" charset="-122"/>
                </a:rPr>
                <a:t>中国城市天气预报</a:t>
              </a:r>
              <a:endPara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4" name="组合 167"/>
            <p:cNvGrpSpPr/>
            <p:nvPr/>
          </p:nvGrpSpPr>
          <p:grpSpPr bwMode="auto">
            <a:xfrm>
              <a:off x="8158" y="30654"/>
              <a:ext cx="4143" cy="3369"/>
              <a:chOff x="8158" y="30654"/>
              <a:chExt cx="4143" cy="3369"/>
            </a:xfrm>
          </p:grpSpPr>
          <p:grpSp>
            <p:nvGrpSpPr>
              <p:cNvPr id="5" name="组合 136"/>
              <p:cNvGrpSpPr/>
              <p:nvPr/>
            </p:nvGrpSpPr>
            <p:grpSpPr bwMode="auto">
              <a:xfrm>
                <a:off x="8158" y="30654"/>
                <a:ext cx="3963" cy="3369"/>
                <a:chOff x="9952" y="25588"/>
                <a:chExt cx="3963" cy="3369"/>
              </a:xfrm>
            </p:grpSpPr>
            <p:pic>
              <p:nvPicPr>
                <p:cNvPr id="134" name="图片 32" descr="1"/>
                <p:cNvPicPr>
                  <a:picLocks noChangeAspect="1" noChangeArrowheads="1"/>
                </p:cNvPicPr>
                <p:nvPr/>
              </p:nvPicPr>
              <p:blipFill>
                <a:blip r:embed="rId2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52" y="25588"/>
                  <a:ext cx="3963" cy="3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51" name="图片 45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604" y="27409"/>
                  <a:ext cx="228" cy="1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66" name="图片 1"/>
              <p:cNvPicPr>
                <a:picLocks noChangeAspect="1" noChangeArrowheads="1"/>
              </p:cNvPicPr>
              <p:nvPr/>
            </p:nvPicPr>
            <p:blipFill>
              <a:blip r:embed="rId4">
                <a:lum bright="-12000" contrast="4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78" y="33167"/>
                <a:ext cx="623" cy="8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6" name="矩形 5"/>
          <p:cNvSpPr/>
          <p:nvPr/>
        </p:nvSpPr>
        <p:spPr>
          <a:xfrm>
            <a:off x="620852" y="651390"/>
            <a:ext cx="5712782" cy="328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0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读图</a:t>
            </a:r>
            <a:r>
              <a:rPr lang="en-US" altLang="zh-CN" sz="20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6</a:t>
            </a:r>
            <a:r>
              <a:rPr lang="zh-CN" altLang="zh-CN" sz="20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“中国城市天气预报”，完成</a:t>
            </a:r>
            <a:r>
              <a:rPr lang="en-US" altLang="zh-CN" sz="20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15</a:t>
            </a:r>
            <a:r>
              <a:rPr lang="zh-CN" altLang="zh-CN" sz="2000" kern="0" spc="-3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～</a:t>
            </a:r>
            <a:r>
              <a:rPr lang="en-US" altLang="zh-CN" sz="2000" kern="100" dirty="0">
                <a:latin typeface="楷体" panose="02010609060101010101" pitchFamily="49" charset="-122"/>
                <a:ea typeface="宋体" panose="02010600030101010101" pitchFamily="2" charset="-122"/>
                <a:cs typeface="楷体" panose="02010609060101010101" pitchFamily="49" charset="-122"/>
              </a:rPr>
              <a:t>16</a:t>
            </a:r>
            <a:r>
              <a:rPr lang="zh-CN" altLang="zh-CN" sz="20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题。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0852" y="1356042"/>
            <a:ext cx="5178493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15.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图</a:t>
            </a: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6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中相关信息描述正确的是</a:t>
            </a:r>
            <a:endParaRPr lang="en-US" altLang="zh-CN" sz="2000" b="1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A.</a:t>
            </a:r>
            <a:r>
              <a:rPr lang="zh-CN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“南方地区多云为主”描述的是气候</a:t>
            </a:r>
            <a:endParaRPr lang="en-US" altLang="zh-CN" sz="2000" kern="100" spc="-3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B.</a:t>
            </a:r>
            <a:r>
              <a:rPr lang="zh-CN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此时可能是</a:t>
            </a:r>
            <a:r>
              <a:rPr lang="en-US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3</a:t>
            </a:r>
            <a:r>
              <a:rPr lang="zh-CN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月</a:t>
            </a:r>
            <a:endParaRPr lang="en-US" altLang="zh-CN" sz="2000" kern="100" spc="-3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C.</a:t>
            </a:r>
            <a:r>
              <a:rPr lang="zh-CN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成都</a:t>
            </a:r>
            <a:r>
              <a:rPr lang="en-US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30</a:t>
            </a:r>
            <a:r>
              <a:rPr lang="zh-CN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℃气温出现在午后</a:t>
            </a:r>
            <a:r>
              <a:rPr lang="en-US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2</a:t>
            </a:r>
            <a:r>
              <a:rPr lang="zh-CN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时左右</a:t>
            </a:r>
            <a:endParaRPr lang="en-US" altLang="zh-CN" sz="2000" kern="100" spc="-3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D.</a:t>
            </a:r>
            <a:r>
              <a:rPr lang="zh-CN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中国此时南北温差很大</a:t>
            </a:r>
            <a:endParaRPr lang="en-US" altLang="zh-CN" sz="2000" kern="100" spc="-3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endParaRPr lang="zh-CN" altLang="zh-CN" sz="20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16.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根据天气预报，下列建议合理的是</a:t>
            </a:r>
            <a:endParaRPr lang="en-US" altLang="zh-CN" sz="20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A.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济南有雷阵雨，不要躲在树下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</a:t>
            </a:r>
          </a:p>
          <a:p>
            <a:pPr algn="just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B.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哈尔滨温差达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18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℃，注意保暖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C.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武汉有霜冻，注意交通安全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</a:t>
            </a:r>
          </a:p>
          <a:p>
            <a:pPr algn="just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           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D.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乌鲁木齐有大雨，不宜外出</a:t>
            </a:r>
          </a:p>
          <a:p>
            <a:pPr algn="just"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endParaRPr lang="zh-CN" altLang="zh-CN" sz="2800" kern="100" spc="-3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33635" y="4668755"/>
            <a:ext cx="4357262" cy="1569660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通常，一天中最高气温出现在午后</a:t>
            </a:r>
            <a:r>
              <a:rPr lang="en-US" altLang="zh-CN" dirty="0"/>
              <a:t>2</a:t>
            </a:r>
            <a:r>
              <a:rPr lang="zh-CN" altLang="en-US" dirty="0"/>
              <a:t>时，最低气温出现在日出前后。</a:t>
            </a: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620852" y="2723602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620851" y="5461263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472923" y="1356042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天气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477243" y="2987912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不大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112228" y="3203727"/>
            <a:ext cx="460949" cy="1519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8378680" y="2206039"/>
            <a:ext cx="1238794" cy="1073654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19" name="椭圆 18"/>
          <p:cNvSpPr>
            <a:spLocks noChangeArrowheads="1"/>
          </p:cNvSpPr>
          <p:nvPr/>
        </p:nvSpPr>
        <p:spPr bwMode="auto">
          <a:xfrm>
            <a:off x="10099990" y="434788"/>
            <a:ext cx="1238794" cy="1073654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2" grpId="1"/>
      <p:bldP spid="13" grpId="0"/>
      <p:bldP spid="13" grpId="1"/>
      <p:bldP spid="14" grpId="0"/>
      <p:bldP spid="15" grpId="0"/>
      <p:bldP spid="18" grpId="0" bldLvl="0" animBg="1"/>
      <p:bldP spid="18" grpId="1" animBg="1"/>
      <p:bldP spid="19" grpId="0" bldLvl="0" animBg="1"/>
      <p:bldP spid="1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2037" y="318254"/>
            <a:ext cx="22333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indent="200025"/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变式训练</a:t>
            </a: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593" y="4641192"/>
            <a:ext cx="138906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6251498" y="2486263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1205650" y="4848850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grpSp>
        <p:nvGrpSpPr>
          <p:cNvPr id="2" name="组合 1"/>
          <p:cNvGrpSpPr/>
          <p:nvPr/>
        </p:nvGrpSpPr>
        <p:grpSpPr>
          <a:xfrm>
            <a:off x="1269951" y="1620279"/>
            <a:ext cx="9963093" cy="5078313"/>
            <a:chOff x="1269951" y="1620279"/>
            <a:chExt cx="9963093" cy="5078313"/>
          </a:xfrm>
        </p:grpSpPr>
        <p:grpSp>
          <p:nvGrpSpPr>
            <p:cNvPr id="28" name="组合 27"/>
            <p:cNvGrpSpPr/>
            <p:nvPr/>
          </p:nvGrpSpPr>
          <p:grpSpPr>
            <a:xfrm>
              <a:off x="1269951" y="1620279"/>
              <a:ext cx="9963093" cy="5078313"/>
              <a:chOff x="432356" y="-30085"/>
              <a:chExt cx="10837533" cy="5078313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2356" y="-30085"/>
                <a:ext cx="10837533" cy="5078313"/>
                <a:chOff x="667487" y="1289648"/>
                <a:chExt cx="10837534" cy="5078313"/>
              </a:xfrm>
            </p:grpSpPr>
            <p:sp>
              <p:nvSpPr>
                <p:cNvPr id="6" name="文本框 5"/>
                <p:cNvSpPr txBox="1">
                  <a:spLocks noChangeArrowheads="1"/>
                </p:cNvSpPr>
                <p:nvPr/>
              </p:nvSpPr>
              <p:spPr bwMode="auto">
                <a:xfrm>
                  <a:off x="667487" y="1289648"/>
                  <a:ext cx="10837534" cy="5078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/>
                    <a:t>8.</a:t>
                  </a:r>
                  <a:r>
                    <a:rPr lang="zh-CN" altLang="zh-CN" sz="2400" dirty="0">
                      <a:latin typeface="+mn-ea"/>
                    </a:rPr>
                    <a:t>下列天气与我们生产、生活安排合理的是 （</a:t>
                  </a:r>
                  <a:r>
                    <a:rPr lang="en-US" altLang="zh-CN" sz="2400" dirty="0">
                      <a:latin typeface="+mn-ea"/>
                    </a:rPr>
                    <a:t>        </a:t>
                  </a:r>
                  <a:r>
                    <a:rPr lang="zh-CN" altLang="zh-CN" sz="2400" dirty="0">
                      <a:latin typeface="+mn-ea"/>
                    </a:rPr>
                    <a:t>）</a:t>
                  </a:r>
                  <a:endParaRPr lang="en-US" altLang="zh-CN" sz="2400" dirty="0">
                    <a:latin typeface="+mn-ea"/>
                  </a:endParaRPr>
                </a:p>
                <a:p>
                  <a:endParaRPr lang="en-US" altLang="zh-CN" sz="2400" dirty="0">
                    <a:latin typeface="+mn-ea"/>
                  </a:endParaRPr>
                </a:p>
                <a:p>
                  <a:r>
                    <a:rPr lang="en-US" altLang="zh-CN" sz="2400" dirty="0">
                      <a:latin typeface="+mn-ea"/>
                    </a:rPr>
                    <a:t>  A.          </a:t>
                  </a:r>
                  <a:r>
                    <a:rPr lang="zh-CN" altLang="en-US" sz="2400" dirty="0">
                      <a:latin typeface="+mn-ea"/>
                    </a:rPr>
                    <a:t>野外露营   </a:t>
                  </a:r>
                  <a:r>
                    <a:rPr lang="en-US" altLang="zh-CN" sz="2400" dirty="0">
                      <a:latin typeface="+mn-ea"/>
                    </a:rPr>
                    <a:t>B.        </a:t>
                  </a:r>
                  <a:r>
                    <a:rPr lang="zh-CN" altLang="en-US" sz="2400" dirty="0">
                      <a:latin typeface="+mn-ea"/>
                    </a:rPr>
                    <a:t>出海捕鱼   </a:t>
                  </a:r>
                  <a:r>
                    <a:rPr lang="en-US" altLang="zh-CN" sz="2400" dirty="0">
                      <a:latin typeface="+mn-ea"/>
                    </a:rPr>
                    <a:t>C.         </a:t>
                  </a:r>
                  <a:r>
                    <a:rPr lang="zh-CN" altLang="en-US" sz="2400" dirty="0">
                      <a:latin typeface="+mn-ea"/>
                    </a:rPr>
                    <a:t>减少外出  </a:t>
                  </a:r>
                  <a:r>
                    <a:rPr lang="en-US" altLang="zh-CN" sz="2400" dirty="0">
                      <a:latin typeface="+mn-ea"/>
                    </a:rPr>
                    <a:t>D.     </a:t>
                  </a:r>
                  <a:r>
                    <a:rPr lang="zh-CN" altLang="en-US" sz="2400" dirty="0">
                      <a:latin typeface="+mn-ea"/>
                    </a:rPr>
                    <a:t>室外踢球</a:t>
                  </a:r>
                  <a:endParaRPr lang="en-US" altLang="zh-CN" sz="2400" dirty="0">
                    <a:latin typeface="+mn-ea"/>
                  </a:endParaRPr>
                </a:p>
                <a:p>
                  <a:endParaRPr lang="en-US" altLang="zh-CN" sz="2400" dirty="0">
                    <a:latin typeface="+mn-ea"/>
                  </a:endParaRPr>
                </a:p>
                <a:p>
                  <a:pPr algn="just">
                    <a:lnSpc>
                      <a:spcPct val="150000"/>
                    </a:lnSpc>
                    <a:tabLst>
                      <a:tab pos="266700" algn="l"/>
                      <a:tab pos="1600200" algn="l"/>
                      <a:tab pos="2933700" algn="l"/>
                      <a:tab pos="4267200" algn="l"/>
                    </a:tabLst>
                  </a:pPr>
                  <a:r>
                    <a:rPr lang="en-US" altLang="zh-CN" sz="2400" dirty="0">
                      <a:latin typeface="+mn-ea"/>
                    </a:rPr>
                    <a:t>9.</a:t>
                  </a:r>
                  <a:r>
                    <a:rPr lang="zh-CN" altLang="zh-CN" sz="2400" kern="100" dirty="0">
                      <a:latin typeface="+mn-ea"/>
                      <a:cs typeface="华文中宋" panose="02010600040101010101" pitchFamily="2" charset="-122"/>
                    </a:rPr>
                    <a:t>关于世界气温分布规律，叙述正确的是（</a:t>
                  </a:r>
                  <a:r>
                    <a:rPr lang="en-US" altLang="zh-CN" sz="2400" kern="100" dirty="0">
                      <a:latin typeface="+mn-ea"/>
                      <a:cs typeface="华文中宋" panose="02010600040101010101" pitchFamily="2" charset="-122"/>
                    </a:rPr>
                    <a:t>    </a:t>
                  </a:r>
                  <a:r>
                    <a:rPr lang="zh-CN" altLang="zh-CN" sz="2400" kern="100" dirty="0">
                      <a:latin typeface="+mn-ea"/>
                      <a:cs typeface="华文中宋" panose="02010600040101010101" pitchFamily="2" charset="-122"/>
                    </a:rPr>
                    <a:t>）</a:t>
                  </a:r>
                </a:p>
                <a:p>
                  <a:pPr algn="just">
                    <a:lnSpc>
                      <a:spcPct val="150000"/>
                    </a:lnSpc>
                    <a:tabLst>
                      <a:tab pos="266700" algn="l"/>
                      <a:tab pos="1600200" algn="l"/>
                      <a:tab pos="2933700" algn="l"/>
                      <a:tab pos="4267200" algn="l"/>
                    </a:tabLst>
                  </a:pPr>
                  <a:r>
                    <a:rPr lang="en-US" altLang="zh-CN" sz="2400" kern="100" dirty="0">
                      <a:latin typeface="+mn-ea"/>
                      <a:cs typeface="华文中宋" panose="02010600040101010101" pitchFamily="2" charset="-122"/>
                    </a:rPr>
                    <a:t>  A.</a:t>
                  </a:r>
                  <a:r>
                    <a:rPr lang="zh-CN" altLang="zh-CN" sz="2400" kern="100" dirty="0">
                      <a:latin typeface="+mn-ea"/>
                      <a:cs typeface="华文中宋" panose="02010600040101010101" pitchFamily="2" charset="-122"/>
                    </a:rPr>
                    <a:t>低纬度气温低，高纬度气温高 </a:t>
                  </a:r>
                  <a:r>
                    <a:rPr lang="en-US" altLang="zh-CN" sz="2400" kern="100" dirty="0">
                      <a:latin typeface="+mn-ea"/>
                      <a:cs typeface="华文中宋" panose="02010600040101010101" pitchFamily="2" charset="-122"/>
                    </a:rPr>
                    <a:t>      </a:t>
                  </a:r>
                </a:p>
                <a:p>
                  <a:pPr algn="just">
                    <a:lnSpc>
                      <a:spcPct val="150000"/>
                    </a:lnSpc>
                    <a:tabLst>
                      <a:tab pos="266700" algn="l"/>
                      <a:tab pos="1600200" algn="l"/>
                      <a:tab pos="2933700" algn="l"/>
                      <a:tab pos="4267200" algn="l"/>
                    </a:tabLst>
                  </a:pPr>
                  <a:r>
                    <a:rPr lang="en-US" altLang="zh-CN" sz="2400" kern="100" dirty="0">
                      <a:latin typeface="+mn-ea"/>
                      <a:cs typeface="华文中宋" panose="02010600040101010101" pitchFamily="2" charset="-122"/>
                    </a:rPr>
                    <a:t>  B.</a:t>
                  </a:r>
                  <a:r>
                    <a:rPr lang="zh-CN" altLang="zh-CN" sz="2400" kern="100" dirty="0">
                      <a:latin typeface="+mn-ea"/>
                      <a:cs typeface="华文中宋" panose="02010600040101010101" pitchFamily="2" charset="-122"/>
                    </a:rPr>
                    <a:t>同纬度地带，冬季陆地气温高，海洋气温低</a:t>
                  </a:r>
                </a:p>
                <a:p>
                  <a:pPr algn="just">
                    <a:lnSpc>
                      <a:spcPct val="150000"/>
                    </a:lnSpc>
                    <a:tabLst>
                      <a:tab pos="266700" algn="l"/>
                      <a:tab pos="1600200" algn="l"/>
                      <a:tab pos="2933700" algn="l"/>
                      <a:tab pos="4267200" algn="l"/>
                    </a:tabLst>
                  </a:pPr>
                  <a:r>
                    <a:rPr lang="en-US" altLang="zh-CN" sz="2400" kern="100" dirty="0">
                      <a:latin typeface="+mn-ea"/>
                      <a:cs typeface="华文中宋" panose="02010600040101010101" pitchFamily="2" charset="-122"/>
                    </a:rPr>
                    <a:t>  C.</a:t>
                  </a:r>
                  <a:r>
                    <a:rPr lang="zh-CN" altLang="zh-CN" sz="2400" kern="100" dirty="0">
                      <a:latin typeface="+mn-ea"/>
                      <a:cs typeface="华文中宋" panose="02010600040101010101" pitchFamily="2" charset="-122"/>
                    </a:rPr>
                    <a:t>山地气温随海拔升高而降低</a:t>
                  </a:r>
                  <a:r>
                    <a:rPr lang="en-US" altLang="zh-CN" sz="2400" kern="100" dirty="0">
                      <a:latin typeface="+mn-ea"/>
                      <a:cs typeface="华文中宋" panose="02010600040101010101" pitchFamily="2" charset="-122"/>
                    </a:rPr>
                    <a:t>          </a:t>
                  </a:r>
                </a:p>
                <a:p>
                  <a:pPr algn="just">
                    <a:lnSpc>
                      <a:spcPct val="150000"/>
                    </a:lnSpc>
                    <a:tabLst>
                      <a:tab pos="266700" algn="l"/>
                      <a:tab pos="1600200" algn="l"/>
                      <a:tab pos="2933700" algn="l"/>
                      <a:tab pos="4267200" algn="l"/>
                    </a:tabLst>
                  </a:pPr>
                  <a:r>
                    <a:rPr lang="en-US" altLang="zh-CN" sz="2400" kern="100" dirty="0">
                      <a:latin typeface="+mn-ea"/>
                      <a:cs typeface="华文中宋" panose="02010600040101010101" pitchFamily="2" charset="-122"/>
                    </a:rPr>
                    <a:t>  D.</a:t>
                  </a:r>
                  <a:r>
                    <a:rPr lang="zh-CN" altLang="zh-CN" sz="2400" kern="100" dirty="0">
                      <a:latin typeface="+mn-ea"/>
                      <a:cs typeface="华文中宋" panose="02010600040101010101" pitchFamily="2" charset="-122"/>
                    </a:rPr>
                    <a:t>同纬度地带，夏季陆地气温低，海洋气温高</a:t>
                  </a:r>
                </a:p>
                <a:p>
                  <a:endParaRPr lang="en-US" altLang="zh-CN" sz="2400" dirty="0"/>
                </a:p>
                <a:p>
                  <a:endParaRPr lang="zh-CN" altLang="zh-CN" sz="2400" dirty="0"/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1138823" y="1938094"/>
                  <a:ext cx="8856783" cy="1969880"/>
                  <a:chOff x="1576899" y="1165919"/>
                  <a:chExt cx="8845337" cy="1969880"/>
                </a:xfrm>
              </p:grpSpPr>
              <p:pic>
                <p:nvPicPr>
                  <p:cNvPr id="20" name="Picture 3" descr="18DYDL56学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77849" b="91793" l="21828" r="45145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451" t="76368" r="52068" b="8249"/>
                  <a:stretch>
                    <a:fillRect/>
                  </a:stretch>
                </p:blipFill>
                <p:spPr bwMode="auto">
                  <a:xfrm>
                    <a:off x="7391855" y="2534907"/>
                    <a:ext cx="1162594" cy="6008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" name="Picture 3" descr="18DYDL56学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47809" b="66375" l="16371" r="38909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217" t="50141" r="60278" b="31800"/>
                  <a:stretch>
                    <a:fillRect/>
                  </a:stretch>
                </p:blipFill>
                <p:spPr bwMode="auto">
                  <a:xfrm>
                    <a:off x="1576899" y="1165919"/>
                    <a:ext cx="914901" cy="6253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Picture 3" descr="18DYDL56学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6932" b="43506" l="79802" r="99291">
                                <a14:foregroundMark x1="88661" y1="34900" x2="88661" y2="349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656" t="26995" b="54612"/>
                  <a:stretch>
                    <a:fillRect/>
                  </a:stretch>
                </p:blipFill>
                <p:spPr bwMode="auto">
                  <a:xfrm>
                    <a:off x="9441244" y="1190974"/>
                    <a:ext cx="980992" cy="71845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pic>
            <p:nvPicPr>
              <p:cNvPr id="31" name="Picture 3" descr="18DYDL56学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8671" b="90431" l="24059" r="4599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17" t="77201" r="51268" b="8099"/>
              <a:stretch>
                <a:fillRect/>
              </a:stretch>
            </p:blipFill>
            <p:spPr bwMode="auto">
              <a:xfrm>
                <a:off x="6183547" y="672183"/>
                <a:ext cx="1085253" cy="5177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81604" t="29642" r="15063" b="60702"/>
            <a:stretch>
              <a:fillRect/>
            </a:stretch>
          </p:blipFill>
          <p:spPr>
            <a:xfrm>
              <a:off x="4393201" y="2322547"/>
              <a:ext cx="391885" cy="431074"/>
            </a:xfrm>
            <a:prstGeom prst="rect">
              <a:avLst/>
            </a:prstGeom>
            <a:ln w="2857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  <p:bldP spid="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00" y="2871881"/>
            <a:ext cx="5504431" cy="35439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1708" y="646362"/>
            <a:ext cx="3383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读图</a:t>
            </a:r>
            <a:r>
              <a:rPr lang="en-US" altLang="zh-CN" sz="24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7</a:t>
            </a:r>
            <a:r>
              <a:rPr lang="zh-CN" altLang="zh-CN" sz="24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，完成</a:t>
            </a:r>
            <a:r>
              <a:rPr lang="en-US" altLang="zh-CN" sz="24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17</a:t>
            </a:r>
            <a:r>
              <a:rPr lang="zh-CN" altLang="zh-CN" sz="24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～</a:t>
            </a:r>
            <a:r>
              <a:rPr lang="en-US" altLang="zh-CN" sz="24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18</a:t>
            </a:r>
            <a:r>
              <a:rPr lang="zh-CN" altLang="zh-CN" sz="24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题。</a:t>
            </a:r>
          </a:p>
        </p:txBody>
      </p:sp>
      <p:sp>
        <p:nvSpPr>
          <p:cNvPr id="4" name="矩形 3"/>
          <p:cNvSpPr/>
          <p:nvPr/>
        </p:nvSpPr>
        <p:spPr>
          <a:xfrm>
            <a:off x="595652" y="1477151"/>
            <a:ext cx="7040871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17.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图中①、②、③三地气候差异的主要影响因素是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endParaRPr lang="en-US" altLang="zh-CN" sz="2000" b="1" kern="1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A.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纬度因素   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B.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海陆因素   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C.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地形地势    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D.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人类活动</a:t>
            </a:r>
            <a:endParaRPr lang="en-US" altLang="zh-CN" sz="2000" kern="1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endParaRPr lang="en-US" altLang="zh-CN" sz="2000" kern="1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18.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图中②、③、④、⑤四地降水季节变化最大的是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endParaRPr lang="en-US" altLang="zh-CN" sz="2000" b="1" kern="1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A.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②地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   B.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③地      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C.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④地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        D.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⑤地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9194" y="4114565"/>
            <a:ext cx="3925503" cy="1569660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考察的是：影响气候的主要因素，读图提取信息能力。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88496" y="2049556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24531" y="3405657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9" name="椭圆 8"/>
          <p:cNvSpPr>
            <a:spLocks noChangeArrowheads="1"/>
          </p:cNvSpPr>
          <p:nvPr/>
        </p:nvSpPr>
        <p:spPr bwMode="auto">
          <a:xfrm>
            <a:off x="8721413" y="3060805"/>
            <a:ext cx="879787" cy="204677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140188" y="4867508"/>
            <a:ext cx="5647243" cy="1518510"/>
            <a:chOff x="6157254" y="4938300"/>
            <a:chExt cx="5647243" cy="1518510"/>
          </a:xfrm>
        </p:grpSpPr>
        <p:sp>
          <p:nvSpPr>
            <p:cNvPr id="10" name="文本框 9"/>
            <p:cNvSpPr txBox="1"/>
            <p:nvPr/>
          </p:nvSpPr>
          <p:spPr>
            <a:xfrm>
              <a:off x="8225539" y="6118256"/>
              <a:ext cx="11013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全年多雨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157254" y="5161006"/>
              <a:ext cx="11013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全年湿润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854042" y="5656702"/>
              <a:ext cx="104038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夏季多雨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002425" y="5948979"/>
              <a:ext cx="11013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全年少雨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703156" y="4938300"/>
              <a:ext cx="11013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全年少雨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93766" y="4851831"/>
            <a:ext cx="6380102" cy="1807904"/>
            <a:chOff x="5293766" y="4851831"/>
            <a:chExt cx="6380102" cy="1807904"/>
          </a:xfrm>
        </p:grpSpPr>
        <p:sp>
          <p:nvSpPr>
            <p:cNvPr id="15" name="文本框 14"/>
            <p:cNvSpPr txBox="1"/>
            <p:nvPr/>
          </p:nvSpPr>
          <p:spPr>
            <a:xfrm>
              <a:off x="5293766" y="4851831"/>
              <a:ext cx="1353211" cy="276999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温带海洋性气候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520883" y="6225503"/>
              <a:ext cx="1353211" cy="276999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温带大陆性气候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247990" y="6382736"/>
              <a:ext cx="1169078" cy="276999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热带雨林气候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614261" y="5879227"/>
              <a:ext cx="1149533" cy="27706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温带季风气候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863971" y="5145616"/>
              <a:ext cx="809897" cy="276999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寒带气候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198554" y="904609"/>
            <a:ext cx="3925503" cy="1569660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影响气候的主要因素：纬度因素、海陆因素、地形因素。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8" grpId="0"/>
      <p:bldP spid="8" grpId="1"/>
      <p:bldP spid="9" grpId="0" bldLvl="0" animBg="1"/>
      <p:bldP spid="9" grpId="1" animBg="1"/>
      <p:bldP spid="9" grpId="2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15" descr="Y14]D3H(7H`H[L8XH4Q9HDC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54" y="673292"/>
            <a:ext cx="6534813" cy="1380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07891" y="267837"/>
            <a:ext cx="4153701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lnSpc>
                <a:spcPct val="1100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读四个国家轮廓图，回答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19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～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20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题。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7468" y="2130168"/>
            <a:ext cx="5315450" cy="427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19.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四国自然地理特征的叙述，正确的是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A.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①国纬度较低，长夏无冬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</a:t>
            </a: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B.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②国为岛国，多长河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C.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③国南临印度洋，恒河是母亲河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</a:t>
            </a: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D.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④国西临阿拉伯海，地形以平原为主</a:t>
            </a:r>
            <a:endParaRPr lang="en-US" altLang="zh-CN" sz="2000" kern="1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20.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四国人文地理特征的叙述，正确的是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5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A.</a:t>
            </a:r>
            <a:r>
              <a:rPr lang="zh-CN" altLang="zh-CN" sz="2000" kern="100" spc="-5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①国服务外包产业发达，称为“世界办公室”</a:t>
            </a:r>
            <a:r>
              <a:rPr lang="en-US" altLang="zh-CN" sz="2000" kern="100" spc="-5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</a:t>
            </a: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B.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②</a:t>
            </a:r>
            <a:r>
              <a:rPr lang="zh-CN" altLang="zh-CN" sz="2000" kern="100" spc="-5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国交通部门齐全，称为“世界加油站</a:t>
            </a:r>
            <a:r>
              <a:rPr lang="en-US" altLang="zh-CN" sz="2000" kern="100" spc="-5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</a:t>
            </a:r>
            <a:endParaRPr lang="en-US" altLang="zh-CN" sz="2000" kern="1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C.</a:t>
            </a:r>
            <a:r>
              <a:rPr lang="zh-CN" altLang="zh-CN" sz="2000" kern="100" spc="-1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③国混血种人多，称为“民族大熔炉”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   </a:t>
            </a: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D.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④国畜牧业发达，称为“骑在羊背上的国家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927" y="746322"/>
            <a:ext cx="3574315" cy="2062103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考察的是：区域轮廓定位、区域特征定位，以及各国基础知识，覆盖面广。</a:t>
            </a:r>
            <a:endParaRPr lang="en-US" altLang="zh-CN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85321" y="3297496"/>
            <a:ext cx="538163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√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7073" y="6051544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10" name="文本框 9"/>
          <p:cNvSpPr txBox="1"/>
          <p:nvPr/>
        </p:nvSpPr>
        <p:spPr>
          <a:xfrm>
            <a:off x="991823" y="1473485"/>
            <a:ext cx="1040959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俄罗斯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930721" y="1491569"/>
            <a:ext cx="79615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日本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43718" y="255647"/>
            <a:ext cx="79615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印度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30769" y="347542"/>
            <a:ext cx="1299845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澳大利亚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06685" y="2529775"/>
            <a:ext cx="2724826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纬度较高，长冬无夏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373367" y="2929885"/>
            <a:ext cx="1332592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河流短急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140107" y="4035461"/>
            <a:ext cx="5390510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西临印度洋，西部高原，中部平原，东部山地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39872" y="4683056"/>
            <a:ext cx="796153" cy="40011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印度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519392" y="5190559"/>
            <a:ext cx="1040959" cy="40011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俄罗斯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86154" y="543366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巴西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001282" y="546676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美国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650826" y="3017599"/>
            <a:ext cx="678174" cy="20924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037927" y="3723498"/>
            <a:ext cx="3574315" cy="2062103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措施</a:t>
            </a:r>
            <a:r>
              <a:rPr lang="zh-CN" altLang="en-US" dirty="0"/>
              <a:t>：先确认各国轮廓图，再逐个选项找错改错，落实基础知识。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6" grpId="1"/>
      <p:bldP spid="7" grpId="0"/>
      <p:bldP spid="7" grpId="1"/>
      <p:bldP spid="10" grpId="0" bldLvl="0" animBg="1"/>
      <p:bldP spid="11" grpId="0" bldLvl="0" animBg="1"/>
      <p:bldP spid="13" grpId="0" bldLvl="0" animBg="1"/>
      <p:bldP spid="14" grpId="0" bldLvl="0" animBg="1"/>
      <p:bldP spid="15" grpId="0" bldLvl="0" animBg="1"/>
      <p:bldP spid="17" grpId="0" bldLvl="0" animBg="1"/>
      <p:bldP spid="18" grpId="0" animBg="1"/>
      <p:bldP spid="16" grpId="0" bldLvl="0" animBg="1"/>
      <p:bldP spid="19" grpId="0" bldLvl="0" animBg="1"/>
      <p:bldP spid="20" grpId="0"/>
      <p:bldP spid="21" grpId="0"/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7193" b="47550"/>
          <a:stretch>
            <a:fillRect/>
          </a:stretch>
        </p:blipFill>
        <p:spPr>
          <a:xfrm>
            <a:off x="1279584" y="1462029"/>
            <a:ext cx="9127783" cy="2472022"/>
          </a:xfrm>
          <a:prstGeom prst="rect">
            <a:avLst/>
          </a:prstGeom>
          <a:ln>
            <a:solidFill>
              <a:srgbClr val="B8D4ED"/>
            </a:solidFill>
          </a:ln>
        </p:spPr>
      </p:pic>
      <p:sp>
        <p:nvSpPr>
          <p:cNvPr id="3" name="矩形 2"/>
          <p:cNvSpPr/>
          <p:nvPr/>
        </p:nvSpPr>
        <p:spPr>
          <a:xfrm>
            <a:off x="4726824" y="213117"/>
            <a:ext cx="22333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indent="200025"/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变式训练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457394" y="4661139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5448187" y="6042509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6" name="文本框 5"/>
          <p:cNvSpPr txBox="1"/>
          <p:nvPr/>
        </p:nvSpPr>
        <p:spPr>
          <a:xfrm>
            <a:off x="9839814" y="3226241"/>
            <a:ext cx="79615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美国</a:t>
            </a:r>
          </a:p>
        </p:txBody>
      </p:sp>
      <p:sp>
        <p:nvSpPr>
          <p:cNvPr id="7" name="矩形 6"/>
          <p:cNvSpPr/>
          <p:nvPr/>
        </p:nvSpPr>
        <p:spPr>
          <a:xfrm>
            <a:off x="1424633" y="970072"/>
            <a:ext cx="85945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华文中宋" panose="02010600040101010101" pitchFamily="2" charset="-122"/>
              </a:rPr>
              <a:t>世界不同国家，在自然和人文方面，都有很大不同。读下图，回答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华文中宋" panose="02010600040101010101" pitchFamily="2" charset="-122"/>
              </a:rPr>
              <a:t>10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华文中宋" panose="02010600040101010101" pitchFamily="2" charset="-122"/>
              </a:rPr>
              <a:t>—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华文中宋" panose="02010600040101010101" pitchFamily="2" charset="-122"/>
              </a:rPr>
              <a:t>11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华文中宋" panose="02010600040101010101" pitchFamily="2" charset="-122"/>
              </a:rPr>
              <a:t>题。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9585" y="4072065"/>
            <a:ext cx="856023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10.</a:t>
            </a:r>
            <a:r>
              <a:rPr lang="zh-CN" altLang="en-US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关于四国自然地理特征，叙述正确的是  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（        ）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 A.①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是横跨亚欧大陆北部的亚洲国家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   B.②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以热带季风气候为主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 C.③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山河相间。纵列分布                    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D. ④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山区面积广大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11.“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骑在羊背上的国家</a:t>
            </a: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”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、</a:t>
            </a: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“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坐在矿车上的国家</a:t>
            </a: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”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指的是（</a:t>
            </a: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    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）</a:t>
            </a:r>
          </a:p>
          <a:p>
            <a:pPr algn="just">
              <a:lnSpc>
                <a:spcPct val="150000"/>
              </a:lnSpc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 A.①                       B.②                     C.③                     D.④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 animBg="1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区域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25" y="541904"/>
            <a:ext cx="5830389" cy="130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06417" y="2270730"/>
            <a:ext cx="4314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读四个地区轮廓图，回答</a:t>
            </a:r>
            <a:r>
              <a:rPr lang="en-US" altLang="zh-CN" sz="20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21</a:t>
            </a:r>
            <a:r>
              <a:rPr lang="zh-CN" altLang="zh-CN" sz="20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～</a:t>
            </a:r>
            <a:r>
              <a:rPr lang="en-US" altLang="zh-CN" sz="20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22</a:t>
            </a:r>
            <a:r>
              <a:rPr lang="zh-CN" altLang="zh-CN" sz="2000" kern="1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题</a:t>
            </a:r>
            <a:r>
              <a:rPr lang="zh-CN" altLang="zh-CN" sz="2000" kern="100" dirty="0">
                <a:solidFill>
                  <a:srgbClr val="000000"/>
                </a:solidFill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606417" y="2746509"/>
            <a:ext cx="6487885" cy="3904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21.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图示地区自然地理特征的叙述，正确的是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A.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甲地区地处“三洲五海之地”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</a:t>
            </a: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B.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乙地区山河相间、纵列分布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C.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丙地区以温带海洋性气候为主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</a:t>
            </a: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D.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丁地区有世界最长内流河——伏尔加河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just">
              <a:lnSpc>
                <a:spcPts val="30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22.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图示地区人文地理特征的叙述，正确的是</a:t>
            </a:r>
            <a:r>
              <a:rPr lang="zh-CN" altLang="zh-CN" sz="2000" kern="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   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A.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甲地区发达国家众多，服务业是支柱产业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</a:t>
            </a: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B.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乙地区盛产热带经济作物，居民喜食米饭 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C.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丙地区文化多元，战事频繁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</a:t>
            </a:r>
          </a:p>
          <a:p>
            <a:pPr>
              <a:lnSpc>
                <a:spcPts val="3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D.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丁地区</a:t>
            </a:r>
            <a:r>
              <a:rPr lang="zh-CN" altLang="zh-CN" sz="2000" kern="100" spc="-3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是黑种人的故乡，居民多擅长击鼓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747322" y="1942171"/>
            <a:ext cx="6346190" cy="52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甲                    乙              丙                          </a:t>
            </a:r>
            <a:r>
              <a:rPr kumimoji="0" lang="zh-CN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   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丁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39616" y="895642"/>
            <a:ext cx="3695933" cy="2062103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考察的是：区域轮廓定位、区域特征定位，以及其他基础知识，覆盖面广。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763325" y="1726639"/>
            <a:ext cx="1014957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东南亚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54206" y="246965"/>
            <a:ext cx="79615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71563" y="1832155"/>
            <a:ext cx="1208216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欧洲西部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58468" y="337686"/>
            <a:ext cx="205307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撒哈拉以南非洲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94244" y="3766457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12832" y="6206541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124264" y="3166976"/>
            <a:ext cx="79615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992750" y="3636900"/>
            <a:ext cx="2145492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东南亚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中南半岛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351009" y="4242672"/>
            <a:ext cx="1040959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俄罗斯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483013" y="5046426"/>
            <a:ext cx="1208216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欧洲西部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58468" y="5484370"/>
            <a:ext cx="1014957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东南亚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992750" y="5885337"/>
            <a:ext cx="79615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中东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093512" y="3671056"/>
            <a:ext cx="3745382" cy="2554545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措施</a:t>
            </a:r>
            <a:r>
              <a:rPr lang="zh-CN" altLang="en-US" dirty="0"/>
              <a:t>：先认识各地区轮廓图，熟记各地区特征，逐个选项找错改错，落实基础知识。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animBg="1"/>
      <p:bldP spid="8" grpId="0" animBg="1"/>
      <p:bldP spid="9" grpId="0" animBg="1"/>
      <p:bldP spid="10" grpId="0" animBg="1"/>
      <p:bldP spid="11" grpId="0"/>
      <p:bldP spid="11" grpId="1"/>
      <p:bldP spid="12" grpId="0"/>
      <p:bldP spid="12" grpId="1"/>
      <p:bldP spid="13" grpId="0" bldLvl="0" animBg="1"/>
      <p:bldP spid="14" grpId="0" bldLvl="0" animBg="1"/>
      <p:bldP spid="15" grpId="0" animBg="1"/>
      <p:bldP spid="16" grpId="0" bldLvl="0" animBg="1"/>
      <p:bldP spid="17" grpId="0" bldLvl="0" animBg="1"/>
      <p:bldP spid="18" grpId="0" bldLvl="0" animBg="1"/>
      <p:bldP spid="1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曲线连接符 10"/>
          <p:cNvCxnSpPr/>
          <p:nvPr/>
        </p:nvCxnSpPr>
        <p:spPr>
          <a:xfrm>
            <a:off x="1836420" y="2455545"/>
            <a:ext cx="8519160" cy="3261995"/>
          </a:xfrm>
          <a:prstGeom prst="curvedConnector3">
            <a:avLst>
              <a:gd name="adj1" fmla="val 5000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5980" y="1275080"/>
            <a:ext cx="82486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172460" y="1480185"/>
            <a:ext cx="85788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04785" y="4366895"/>
            <a:ext cx="66484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756650" y="4544060"/>
            <a:ext cx="93408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路</a:t>
            </a:r>
          </a:p>
        </p:txBody>
      </p:sp>
      <p:sp>
        <p:nvSpPr>
          <p:cNvPr id="16" name="文本框 15"/>
          <p:cNvSpPr txBox="1"/>
          <p:nvPr/>
        </p:nvSpPr>
        <p:spPr>
          <a:xfrm rot="1920000">
            <a:off x="2125980" y="532765"/>
            <a:ext cx="982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</a:rPr>
              <a:t>观察</a:t>
            </a:r>
          </a:p>
        </p:txBody>
      </p:sp>
      <p:sp>
        <p:nvSpPr>
          <p:cNvPr id="17" name="文本框 16"/>
          <p:cNvSpPr txBox="1"/>
          <p:nvPr/>
        </p:nvSpPr>
        <p:spPr>
          <a:xfrm rot="1740000">
            <a:off x="2124710" y="2661285"/>
            <a:ext cx="982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</a:rPr>
              <a:t>判断</a:t>
            </a:r>
          </a:p>
        </p:txBody>
      </p:sp>
      <p:sp>
        <p:nvSpPr>
          <p:cNvPr id="18" name="文本框 17"/>
          <p:cNvSpPr txBox="1"/>
          <p:nvPr/>
        </p:nvSpPr>
        <p:spPr>
          <a:xfrm rot="1620000">
            <a:off x="3237230" y="651510"/>
            <a:ext cx="982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</a:rPr>
              <a:t>比较</a:t>
            </a:r>
          </a:p>
        </p:txBody>
      </p:sp>
      <p:sp>
        <p:nvSpPr>
          <p:cNvPr id="19" name="文本框 18"/>
          <p:cNvSpPr txBox="1"/>
          <p:nvPr/>
        </p:nvSpPr>
        <p:spPr>
          <a:xfrm rot="1680000">
            <a:off x="3237230" y="2807970"/>
            <a:ext cx="982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</a:rPr>
              <a:t>分析</a:t>
            </a:r>
          </a:p>
        </p:txBody>
      </p:sp>
      <p:sp>
        <p:nvSpPr>
          <p:cNvPr id="20" name="文本框 19"/>
          <p:cNvSpPr txBox="1"/>
          <p:nvPr/>
        </p:nvSpPr>
        <p:spPr>
          <a:xfrm rot="2040000">
            <a:off x="4280535" y="945515"/>
            <a:ext cx="982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</a:rPr>
              <a:t>推理</a:t>
            </a:r>
          </a:p>
        </p:txBody>
      </p:sp>
      <p:sp>
        <p:nvSpPr>
          <p:cNvPr id="21" name="文本框 20"/>
          <p:cNvSpPr txBox="1"/>
          <p:nvPr/>
        </p:nvSpPr>
        <p:spPr>
          <a:xfrm rot="3060000">
            <a:off x="4177665" y="3825875"/>
            <a:ext cx="2334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</a:rPr>
              <a:t>读图提取信息</a:t>
            </a:r>
          </a:p>
        </p:txBody>
      </p:sp>
      <p:sp>
        <p:nvSpPr>
          <p:cNvPr id="22" name="文本框 21"/>
          <p:cNvSpPr txBox="1"/>
          <p:nvPr/>
        </p:nvSpPr>
        <p:spPr>
          <a:xfrm rot="1800000">
            <a:off x="5224780" y="1490980"/>
            <a:ext cx="174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</a:rPr>
              <a:t>知识应用</a:t>
            </a:r>
          </a:p>
        </p:txBody>
      </p:sp>
      <p:pic>
        <p:nvPicPr>
          <p:cNvPr id="28" name="图片 27" descr="timgPSWDRIZT"/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440000" flipH="1">
            <a:off x="3971290" y="1316355"/>
            <a:ext cx="2279015" cy="2287905"/>
          </a:xfrm>
          <a:prstGeom prst="rect">
            <a:avLst/>
          </a:prstGeom>
        </p:spPr>
      </p:pic>
      <p:cxnSp>
        <p:nvCxnSpPr>
          <p:cNvPr id="29" name="曲线连接符 28"/>
          <p:cNvCxnSpPr/>
          <p:nvPr/>
        </p:nvCxnSpPr>
        <p:spPr>
          <a:xfrm>
            <a:off x="2125980" y="1104900"/>
            <a:ext cx="8519160" cy="3261995"/>
          </a:xfrm>
          <a:prstGeom prst="curvedConnector3">
            <a:avLst>
              <a:gd name="adj1" fmla="val 5000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631815" y="2136140"/>
            <a:ext cx="3124835" cy="2206625"/>
            <a:chOff x="4591" y="1578"/>
            <a:chExt cx="4921" cy="347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6F6F6">
                    <a:alpha val="100000"/>
                  </a:srgbClr>
                </a:clrFrom>
                <a:clrTo>
                  <a:srgbClr val="F6F6F6">
                    <a:alpha val="100000"/>
                    <a:alpha val="0"/>
                  </a:srgbClr>
                </a:clrTo>
              </a:clrChange>
            </a:blip>
            <a:srcRect b="29384"/>
            <a:stretch>
              <a:fillRect/>
            </a:stretch>
          </p:blipFill>
          <p:spPr>
            <a:xfrm>
              <a:off x="4591" y="1578"/>
              <a:ext cx="4921" cy="3475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886" y="3049"/>
              <a:ext cx="277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选择题</a:t>
              </a:r>
              <a:r>
                <a:rPr lang="en-US" altLang="zh-CN" sz="240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50</a:t>
              </a:r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分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13816" y="957762"/>
            <a:ext cx="10246814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12.</a:t>
            </a:r>
            <a:r>
              <a:rPr lang="zh-CN" altLang="en-US" sz="2000" b="1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下列关于区域特征的描述，正确的是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pitchFamily="2" charset="-122"/>
              </a:rPr>
              <a:t>（        ）</a:t>
            </a:r>
            <a:endParaRPr lang="en-US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endParaRPr lang="en-US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endParaRPr lang="en-US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endParaRPr lang="en-US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endParaRPr lang="en-US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pitchFamily="2" charset="-122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 A.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甲地区气候干旱，盛产热带经济作物            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B.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乙地区水资源匮乏，以白色人种为主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 C.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丙地区地处“十字路口”，华人华侨集中     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D.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rPr>
              <a:t>丁地区热带面积广大，经济发展缓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1600200" algn="l"/>
                <a:tab pos="2933700" algn="l"/>
                <a:tab pos="4267200" algn="l"/>
              </a:tabLst>
            </a:pP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16541" y="408542"/>
            <a:ext cx="22333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indent="200025"/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变式训练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437223" y="4223819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-209006" y="5282707"/>
            <a:ext cx="2285882" cy="1864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66" name="Picture 4" descr="区域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37" y="1703621"/>
            <a:ext cx="7956000" cy="1786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232660" y="3505200"/>
            <a:ext cx="7447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zh-CN" sz="2000">
                <a:latin typeface="微软雅黑" panose="020B0503020204020204" charset="-122"/>
                <a:ea typeface="微软雅黑" panose="020B0503020204020204" charset="-122"/>
              </a:rPr>
              <a:t>甲                          乙                           丙                        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060491" y="278430"/>
            <a:ext cx="3032867" cy="3539430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zh-CN" sz="3200" dirty="0"/>
              <a:t>考察在图文资料中提取信息的能力，判读气温变换曲线图和降水柱状图能力，南半球太阳朝向问题。</a:t>
            </a:r>
            <a:endParaRPr lang="en-US" altLang="zh-CN" sz="32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9139498" y="4021760"/>
            <a:ext cx="2953860" cy="2236264"/>
            <a:chOff x="13739" y="7221"/>
            <a:chExt cx="4152" cy="3153"/>
          </a:xfrm>
        </p:grpSpPr>
        <p:pic>
          <p:nvPicPr>
            <p:cNvPr id="1026" name="Picture 2" descr="20JNDLM48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13" t="-1" r="-366" b="62300"/>
            <a:stretch>
              <a:fillRect/>
            </a:stretch>
          </p:blipFill>
          <p:spPr bwMode="auto">
            <a:xfrm>
              <a:off x="13739" y="7221"/>
              <a:ext cx="4153" cy="2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文本框 12"/>
            <p:cNvSpPr txBox="1"/>
            <p:nvPr/>
          </p:nvSpPr>
          <p:spPr>
            <a:xfrm>
              <a:off x="14909" y="9794"/>
              <a:ext cx="248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地坑式窑洞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287384" y="278430"/>
            <a:ext cx="8490856" cy="1066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1460" algn="just">
              <a:lnSpc>
                <a:spcPct val="110000"/>
              </a:lnSpc>
              <a:spcBef>
                <a:spcPts val="120"/>
              </a:spcBef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000" kern="100" spc="-3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澳大利亚某地区降水稀少，气温年较差大，夏季最高气温可达</a:t>
            </a:r>
            <a:r>
              <a:rPr lang="en-US" altLang="zh-CN" sz="2000" kern="100" spc="-3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50</a:t>
            </a:r>
            <a:r>
              <a:rPr lang="zh-CN" altLang="zh-CN" sz="2000" kern="100" spc="-3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℃。早年，该地区的矿工经常在矿井里躲避炎热天气，长此以往便形成了具有当地特色的地下住宅。读图</a:t>
            </a:r>
            <a:r>
              <a:rPr lang="en-US" altLang="zh-CN" sz="2000" kern="100" spc="-3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8</a:t>
            </a:r>
            <a:r>
              <a:rPr lang="zh-CN" altLang="zh-CN" sz="2000" kern="100" spc="-3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完成下列各题。</a:t>
            </a:r>
            <a:endParaRPr lang="zh-CN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8366" y="1253372"/>
            <a:ext cx="8028251" cy="2515594"/>
            <a:chOff x="919892" y="1406633"/>
            <a:chExt cx="8028251" cy="251559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92" y="1406633"/>
              <a:ext cx="8028251" cy="2515594"/>
            </a:xfrm>
            <a:prstGeom prst="rect">
              <a:avLst/>
            </a:prstGeom>
          </p:spPr>
        </p:pic>
        <p:grpSp>
          <p:nvGrpSpPr>
            <p:cNvPr id="4" name="Group 6"/>
            <p:cNvGrpSpPr/>
            <p:nvPr/>
          </p:nvGrpSpPr>
          <p:grpSpPr bwMode="auto">
            <a:xfrm>
              <a:off x="2048676" y="1865462"/>
              <a:ext cx="2980524" cy="1597935"/>
              <a:chOff x="2048" y="9404"/>
              <a:chExt cx="3274" cy="1643"/>
            </a:xfrm>
          </p:grpSpPr>
          <p:cxnSp>
            <p:nvCxnSpPr>
              <p:cNvPr id="3079" name="自选图形 140"/>
              <p:cNvCxnSpPr>
                <a:cxnSpLocks noChangeShapeType="1"/>
              </p:cNvCxnSpPr>
              <p:nvPr/>
            </p:nvCxnSpPr>
            <p:spPr bwMode="auto">
              <a:xfrm flipH="1">
                <a:off x="2115" y="9404"/>
                <a:ext cx="1327" cy="149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80" name="自选图形 145"/>
              <p:cNvCxnSpPr>
                <a:cxnSpLocks noChangeShapeType="1"/>
              </p:cNvCxnSpPr>
              <p:nvPr/>
            </p:nvCxnSpPr>
            <p:spPr bwMode="auto">
              <a:xfrm flipH="1">
                <a:off x="2048" y="10781"/>
                <a:ext cx="485" cy="266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81" name="自选图形 148"/>
              <p:cNvCxnSpPr>
                <a:cxnSpLocks noChangeShapeType="1"/>
              </p:cNvCxnSpPr>
              <p:nvPr/>
            </p:nvCxnSpPr>
            <p:spPr bwMode="auto">
              <a:xfrm flipV="1">
                <a:off x="3746" y="9987"/>
                <a:ext cx="1576" cy="544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82" name="自选图形 149"/>
              <p:cNvCxnSpPr>
                <a:cxnSpLocks noChangeShapeType="1"/>
              </p:cNvCxnSpPr>
              <p:nvPr/>
            </p:nvCxnSpPr>
            <p:spPr bwMode="auto">
              <a:xfrm>
                <a:off x="4562" y="10772"/>
                <a:ext cx="620" cy="23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9" name="矩形 8"/>
          <p:cNvSpPr/>
          <p:nvPr/>
        </p:nvSpPr>
        <p:spPr>
          <a:xfrm>
            <a:off x="331128" y="3920355"/>
            <a:ext cx="9022726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23.</a:t>
            </a:r>
            <a:r>
              <a:rPr lang="zh-CN" altLang="zh-CN" sz="2000" b="1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资料中描述的地点，最有可能的是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A.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珀斯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B.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古德帕拉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C.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库伯佩迪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D.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悉尼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24.</a:t>
            </a:r>
            <a:r>
              <a:rPr lang="zh-CN" altLang="zh-CN" sz="2000" b="1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在澳大利亚南部城市，安装太阳能电池板的最佳朝向应是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A.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东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 B.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西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 C.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南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 D.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北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b="1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25.</a:t>
            </a:r>
            <a:r>
              <a:rPr lang="zh-CN" altLang="zh-CN" sz="2000" b="1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关于当地的特色住宅，下列推测错误的是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A.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通天井直通地面，有助于获取新鲜空气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B.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通天井直通地面，有助于收集雨水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C.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地下住宅温度变化小，冬暖夏凉</a:t>
            </a:r>
            <a:r>
              <a:rPr lang="en-US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 D.</a:t>
            </a:r>
            <a:r>
              <a:rPr lang="zh-CN" altLang="zh-CN" sz="2000" kern="100" spc="-3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地下住宅的设计，类似于黄土高原的窑洞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5" name="椭圆 24"/>
          <p:cNvSpPr>
            <a:spLocks noChangeArrowheads="1"/>
          </p:cNvSpPr>
          <p:nvPr/>
        </p:nvSpPr>
        <p:spPr bwMode="auto">
          <a:xfrm>
            <a:off x="2267331" y="278430"/>
            <a:ext cx="1079500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3720452" y="250095"/>
            <a:ext cx="1393364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27" name="椭圆 26"/>
          <p:cNvSpPr>
            <a:spLocks noChangeArrowheads="1"/>
          </p:cNvSpPr>
          <p:nvPr/>
        </p:nvSpPr>
        <p:spPr bwMode="auto">
          <a:xfrm>
            <a:off x="6492569" y="266981"/>
            <a:ext cx="1450428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3147777" y="4024520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29" name="椭圆 28"/>
          <p:cNvSpPr>
            <a:spLocks noChangeArrowheads="1"/>
          </p:cNvSpPr>
          <p:nvPr/>
        </p:nvSpPr>
        <p:spPr bwMode="auto">
          <a:xfrm>
            <a:off x="1975697" y="4642987"/>
            <a:ext cx="1079500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30" name="任意多边形 29"/>
          <p:cNvSpPr>
            <a:spLocks noChangeArrowheads="1"/>
          </p:cNvSpPr>
          <p:nvPr/>
        </p:nvSpPr>
        <p:spPr bwMode="auto">
          <a:xfrm>
            <a:off x="2120288" y="2239360"/>
            <a:ext cx="2373106" cy="305519"/>
          </a:xfrm>
          <a:custGeom>
            <a:avLst/>
            <a:gdLst>
              <a:gd name="T0" fmla="*/ 0 w 2937510"/>
              <a:gd name="T1" fmla="*/ 292558 h 292558"/>
              <a:gd name="T2" fmla="*/ 734695 w 2937510"/>
              <a:gd name="T3" fmla="*/ 97613 h 292558"/>
              <a:gd name="T4" fmla="*/ 1642110 w 2937510"/>
              <a:gd name="T5" fmla="*/ 11253 h 292558"/>
              <a:gd name="T6" fmla="*/ 2322195 w 2937510"/>
              <a:gd name="T7" fmla="*/ 11253 h 292558"/>
              <a:gd name="T8" fmla="*/ 2937510 w 2937510"/>
              <a:gd name="T9" fmla="*/ 76023 h 292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7510" h="292558">
                <a:moveTo>
                  <a:pt x="0" y="292558"/>
                </a:moveTo>
                <a:cubicBezTo>
                  <a:pt x="128905" y="255093"/>
                  <a:pt x="406400" y="154128"/>
                  <a:pt x="734695" y="97613"/>
                </a:cubicBezTo>
                <a:cubicBezTo>
                  <a:pt x="1062990" y="41098"/>
                  <a:pt x="1324610" y="28398"/>
                  <a:pt x="1642110" y="11253"/>
                </a:cubicBezTo>
                <a:cubicBezTo>
                  <a:pt x="1959610" y="-5891"/>
                  <a:pt x="2063115" y="-1446"/>
                  <a:pt x="2322195" y="11253"/>
                </a:cubicBezTo>
                <a:cubicBezTo>
                  <a:pt x="2581275" y="23953"/>
                  <a:pt x="2805430" y="58878"/>
                  <a:pt x="2937510" y="76023"/>
                </a:cubicBezTo>
              </a:path>
            </a:pathLst>
          </a:custGeom>
          <a:noFill/>
          <a:ln w="101600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31" name="三十二角星 30"/>
          <p:cNvSpPr>
            <a:spLocks noChangeArrowheads="1"/>
          </p:cNvSpPr>
          <p:nvPr/>
        </p:nvSpPr>
        <p:spPr bwMode="auto">
          <a:xfrm>
            <a:off x="2649931" y="1566783"/>
            <a:ext cx="576263" cy="504825"/>
          </a:xfrm>
          <a:prstGeom prst="star32">
            <a:avLst>
              <a:gd name="adj" fmla="val 375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4306931" y="4869264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4937674" y="5549999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37" name="文本框 36"/>
          <p:cNvSpPr txBox="1"/>
          <p:nvPr/>
        </p:nvSpPr>
        <p:spPr>
          <a:xfrm>
            <a:off x="6259146" y="3485911"/>
            <a:ext cx="2703880" cy="1077218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sz="3200" dirty="0"/>
              <a:t>太阳在南北回归线之间移动</a:t>
            </a:r>
            <a:endParaRPr lang="en-US" altLang="zh-CN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 animBg="1"/>
      <p:bldP spid="30" grpId="1" animBg="1"/>
      <p:bldP spid="31" grpId="0" animBg="1"/>
      <p:bldP spid="32" grpId="0"/>
      <p:bldP spid="32" grpId="1"/>
      <p:bldP spid="33" grpId="0"/>
      <p:bldP spid="33" grpId="1"/>
      <p:bldP spid="3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485925" y="935860"/>
            <a:ext cx="1057212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13.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传统的窑洞空间从外观上看是圆拱形，虽然很普通，但是在单调的黄土为背景的情况下，</a:t>
            </a: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圆弧形更显得轻巧而活泼，同时更重要的是门洞处高高的圆拱加上高窗，它的作用是</a:t>
            </a:r>
          </a:p>
          <a:p>
            <a:endParaRPr lang="en-US" altLang="zh-CN" sz="2000" dirty="0">
              <a:latin typeface="+mn-ea"/>
              <a:cs typeface="宋体" panose="02010600030101010101" pitchFamily="2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A.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冬天时通风透气                                  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B.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利于室内室外声音传递  </a:t>
            </a: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C.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冬天可以使阳光进一步深入到窑洞的内侧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D.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夏天利于增加室内空气湿度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4506" y="191514"/>
            <a:ext cx="22333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indent="200025"/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变式训练</a:t>
            </a:r>
          </a:p>
        </p:txBody>
      </p:sp>
      <p:pic>
        <p:nvPicPr>
          <p:cNvPr id="32774" name="图片 3" descr="CggYGVYdp_KAMYlOABoDpjD2oYM4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0" y="2798106"/>
            <a:ext cx="62642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11458" y="2128816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pic>
        <p:nvPicPr>
          <p:cNvPr id="7" name="图片 2" descr="2934349b033b5bb5ae10fa8e36d3d539b700bcf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073" y="2948757"/>
            <a:ext cx="3684587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40455" y="1715135"/>
            <a:ext cx="9311640" cy="3784600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sz="4000" dirty="0">
                <a:sym typeface="+mn-ea"/>
              </a:rPr>
              <a:t>        </a:t>
            </a:r>
            <a:r>
              <a:rPr lang="zh-CN" altLang="en-US" sz="4000" dirty="0">
                <a:sym typeface="+mn-ea"/>
              </a:rPr>
              <a:t>这套题共分</a:t>
            </a:r>
            <a:r>
              <a:rPr lang="en-US" altLang="zh-CN" sz="4000" dirty="0">
                <a:sym typeface="+mn-ea"/>
              </a:rPr>
              <a:t>10</a:t>
            </a:r>
            <a:r>
              <a:rPr lang="zh-CN" altLang="en-US" sz="4000" dirty="0">
                <a:sym typeface="+mn-ea"/>
              </a:rPr>
              <a:t>组，囊括了七上、七下所有知识体系，分类清晰明确，对复习有很好的指导意义。</a:t>
            </a:r>
          </a:p>
          <a:p>
            <a:r>
              <a:rPr lang="zh-CN" altLang="en-US" sz="4000" dirty="0">
                <a:sym typeface="+mn-ea"/>
              </a:rPr>
              <a:t>        希望同学们认真揣摩，仔细研究，</a:t>
            </a:r>
            <a:r>
              <a:rPr lang="zh-CN" altLang="zh-CN" sz="4000" dirty="0">
                <a:sym typeface="+mn-ea"/>
              </a:rPr>
              <a:t>对照各组题分别加强</a:t>
            </a:r>
            <a:r>
              <a:rPr lang="zh-CN" altLang="en-US" sz="4000" dirty="0">
                <a:sym typeface="+mn-ea"/>
              </a:rPr>
              <a:t>同类知识点的落实和</a:t>
            </a:r>
            <a:r>
              <a:rPr lang="zh-CN" altLang="zh-CN" sz="4000" dirty="0">
                <a:sym typeface="+mn-ea"/>
              </a:rPr>
              <a:t>练习，肯定大有收获！</a:t>
            </a:r>
          </a:p>
        </p:txBody>
      </p:sp>
      <p:sp>
        <p:nvSpPr>
          <p:cNvPr id="5" name="矩形 4"/>
          <p:cNvSpPr/>
          <p:nvPr/>
        </p:nvSpPr>
        <p:spPr>
          <a:xfrm>
            <a:off x="4626885" y="428061"/>
            <a:ext cx="2938780" cy="9220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  <a:sp3d extrusionH="57150">
              <a:bevelT w="38100" h="38100"/>
            </a:sp3d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温馨提示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499870" y="1649730"/>
            <a:ext cx="10253980" cy="4401205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dirty="0"/>
              <a:t>1. </a:t>
            </a:r>
            <a:r>
              <a:rPr lang="zh-CN" altLang="en-US" dirty="0"/>
              <a:t>仔细审题，圈出关键词和关键图。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落实好重点图。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知识链接，结合相关地理原理和专题知识，查漏补缺。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及时纠错，做好笔记。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强化相关练习。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分类归纳、整理好练习题、模考题。</a:t>
            </a:r>
          </a:p>
        </p:txBody>
      </p:sp>
      <p:sp>
        <p:nvSpPr>
          <p:cNvPr id="5" name="矩形 4"/>
          <p:cNvSpPr/>
          <p:nvPr/>
        </p:nvSpPr>
        <p:spPr>
          <a:xfrm>
            <a:off x="4833465" y="458653"/>
            <a:ext cx="2954655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  <a:sp3d extrusionH="57150">
              <a:bevelT w="38100" h="38100"/>
            </a:sp3d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方法指导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4"/>
            <a:ext cx="12192000" cy="68392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6890" y="1560345"/>
            <a:ext cx="10852150" cy="31692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000" dirty="0">
                <a:ln w="0">
                  <a:solidFill>
                    <a:srgbClr val="000099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同学们，证明自己的时刻到了，</a:t>
            </a:r>
            <a:endParaRPr lang="zh-CN" altLang="en-US" sz="6000" b="1" dirty="0">
              <a:ln w="22225">
                <a:solidFill>
                  <a:srgbClr val="000099"/>
                </a:solidFill>
                <a:prstDash val="solid"/>
              </a:ln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endParaRPr lang="zh-CN" altLang="en-US" sz="6000" b="1" dirty="0">
              <a:ln w="22225">
                <a:solidFill>
                  <a:schemeClr val="accent2"/>
                </a:solidFill>
                <a:prstDash val="solid"/>
              </a:ln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/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algn="ctr"/>
            <a:r>
              <a:rPr lang="zh-CN" altLang="en-US" sz="8000" b="1" dirty="0">
                <a:ln w="22225">
                  <a:solidFill>
                    <a:srgbClr val="000099"/>
                  </a:solidFill>
                  <a:prstDash val="solid"/>
                </a:ln>
                <a:solidFill>
                  <a:srgbClr val="FFC000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加油！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8283573" y="3396792"/>
            <a:ext cx="3195203" cy="3108543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sz="2800" dirty="0"/>
              <a:t>措施：一、审准题意；二、找准对应的</a:t>
            </a:r>
            <a:r>
              <a:rPr lang="zh-CN" altLang="en-US" sz="2800" b="1" dirty="0">
                <a:solidFill>
                  <a:srgbClr val="002060"/>
                </a:solidFill>
              </a:rPr>
              <a:t>地理原理</a:t>
            </a:r>
            <a:r>
              <a:rPr lang="zh-CN" altLang="en-US" sz="2800" dirty="0"/>
              <a:t>和重点图；三、每一个选项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</a:rPr>
              <a:t>对错</a:t>
            </a:r>
            <a:r>
              <a:rPr lang="zh-CN" altLang="en-US" sz="2800" dirty="0"/>
              <a:t>的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</a:rPr>
              <a:t>原因</a:t>
            </a:r>
            <a:r>
              <a:rPr lang="zh-CN" altLang="en-US" sz="2800" dirty="0"/>
              <a:t>理清楚，四、落实基础知识。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29252" y="339163"/>
            <a:ext cx="7553784" cy="6904327"/>
            <a:chOff x="2033893" y="192193"/>
            <a:chExt cx="7362389" cy="7101079"/>
          </a:xfrm>
          <a:scene3d>
            <a:camera prst="perspectiveFront"/>
            <a:lightRig rig="threePt" dir="t"/>
          </a:scene3d>
        </p:grpSpPr>
        <p:grpSp>
          <p:nvGrpSpPr>
            <p:cNvPr id="3" name="组合 2"/>
            <p:cNvGrpSpPr/>
            <p:nvPr/>
          </p:nvGrpSpPr>
          <p:grpSpPr>
            <a:xfrm>
              <a:off x="2097469" y="245570"/>
              <a:ext cx="7298813" cy="7047702"/>
              <a:chOff x="2097469" y="245570"/>
              <a:chExt cx="7298813" cy="7047702"/>
            </a:xfrm>
            <a:solidFill>
              <a:schemeClr val="bg1"/>
            </a:solidFill>
          </p:grpSpPr>
          <p:grpSp>
            <p:nvGrpSpPr>
              <p:cNvPr id="4" name="组合 7"/>
              <p:cNvGrpSpPr/>
              <p:nvPr/>
            </p:nvGrpSpPr>
            <p:grpSpPr bwMode="auto">
              <a:xfrm>
                <a:off x="2395088" y="1066809"/>
                <a:ext cx="5853656" cy="2558344"/>
                <a:chOff x="360570" y="53300"/>
                <a:chExt cx="4547160" cy="1647695"/>
              </a:xfrm>
              <a:grpFill/>
            </p:grpSpPr>
            <p:pic>
              <p:nvPicPr>
                <p:cNvPr id="1027" name="图片 188" descr="360截图20190321214611545"/>
                <p:cNvPicPr>
                  <a:picLocks noChangeAspect="1" noChangeArrowheads="1"/>
                </p:cNvPicPr>
                <p:nvPr/>
              </p:nvPicPr>
              <p:blipFill>
                <a:blip r:embed="rId2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  <a:lum contras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0570" y="53300"/>
                  <a:ext cx="4547160" cy="15420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" name="文本框 189"/>
                <p:cNvSpPr txBox="1">
                  <a:spLocks noChangeArrowheads="1"/>
                </p:cNvSpPr>
                <p:nvPr/>
              </p:nvSpPr>
              <p:spPr bwMode="auto">
                <a:xfrm>
                  <a:off x="1692322" y="1405720"/>
                  <a:ext cx="701675" cy="295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9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宋体" panose="02010600030101010101" pitchFamily="2" charset="-122"/>
                      <a:ea typeface="等线" panose="02010600030101010101" pitchFamily="2" charset="-122"/>
                    </a:rPr>
                    <a:t>图 </a:t>
                  </a:r>
                  <a:r>
                    <a:rPr kumimoji="0" lang="en-US" altLang="zh-CN" sz="9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宋体" panose="02010600030101010101" pitchFamily="2" charset="-122"/>
                      <a:ea typeface="等线" panose="02010600030101010101" pitchFamily="2" charset="-122"/>
                    </a:rPr>
                    <a:t>1</a:t>
                  </a:r>
                  <a:endParaRPr kumimoji="0" lang="en-US" altLang="zh-CN" sz="9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zh-CN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764274" y="1296537"/>
                  <a:ext cx="169545" cy="1085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zh-CN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cxnSp>
              <p:nvCxnSpPr>
                <p:cNvPr id="7" name="AutoShape 6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1050877" y="136478"/>
                  <a:ext cx="40005" cy="30480"/>
                </a:xfrm>
                <a:prstGeom prst="straightConnector1">
                  <a:avLst/>
                </a:prstGeom>
                <a:grpFill/>
                <a:ln w="6350">
                  <a:solidFill>
                    <a:srgbClr val="000000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" name="AutoShape 7"/>
                <p:cNvCxnSpPr>
                  <a:cxnSpLocks noChangeShapeType="1"/>
                </p:cNvCxnSpPr>
                <p:nvPr/>
              </p:nvCxnSpPr>
              <p:spPr bwMode="auto">
                <a:xfrm flipV="1">
                  <a:off x="1037230" y="136478"/>
                  <a:ext cx="17145" cy="39370"/>
                </a:xfrm>
                <a:prstGeom prst="straightConnector1">
                  <a:avLst/>
                </a:prstGeom>
                <a:grpFill/>
                <a:ln w="6350">
                  <a:solidFill>
                    <a:srgbClr val="000000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9" name="矩形 8"/>
              <p:cNvSpPr/>
              <p:nvPr/>
            </p:nvSpPr>
            <p:spPr>
              <a:xfrm>
                <a:off x="2833427" y="245570"/>
                <a:ext cx="480316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>
                  <a:spcAft>
                    <a:spcPts val="0"/>
                  </a:spcAft>
                </a:pPr>
                <a:r>
                  <a:rPr lang="zh-CN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图</a:t>
                </a:r>
                <a:r>
                  <a:rPr lang="en-US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1</a:t>
                </a:r>
                <a:r>
                  <a:rPr lang="zh-CN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为“某日太阳光照示意”和甲、乙两位同学演示的“地球公转运动示意”</a:t>
                </a:r>
                <a:r>
                  <a:rPr lang="en-US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(</a:t>
                </a:r>
                <a:r>
                  <a:rPr lang="zh-CN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乙同学伸展手臂代表赤道</a:t>
                </a:r>
                <a:r>
                  <a:rPr lang="en-US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)</a:t>
                </a:r>
                <a:r>
                  <a:rPr lang="zh-CN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。读图</a:t>
                </a:r>
                <a:r>
                  <a:rPr lang="en-US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1</a:t>
                </a:r>
                <a:r>
                  <a:rPr lang="zh-CN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，完成</a:t>
                </a:r>
                <a:r>
                  <a:rPr lang="en-US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1</a:t>
                </a:r>
                <a:r>
                  <a:rPr lang="zh-CN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～</a:t>
                </a:r>
                <a:r>
                  <a:rPr lang="en-US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3</a:t>
                </a:r>
                <a:r>
                  <a:rPr lang="zh-CN" altLang="zh-CN" sz="1600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楷体" panose="02010609060101010101" pitchFamily="49" charset="-122"/>
                    <a:cs typeface="楷体" panose="02010609060101010101" pitchFamily="49" charset="-122"/>
                  </a:rPr>
                  <a:t>题。</a:t>
                </a:r>
                <a:endParaRPr lang="zh-CN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097469" y="3766408"/>
                <a:ext cx="7298813" cy="3526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500"/>
                  </a:lnSpc>
                </a:pPr>
                <a:r>
                  <a:rPr lang="en-US" altLang="zh-CN" sz="1600" b="1" kern="100" dirty="0">
                    <a:latin typeface="微软雅黑" panose="020B0503020204020204" charset="-122"/>
                    <a:ea typeface="微软雅黑" panose="020B0503020204020204" charset="-122"/>
                    <a:cs typeface="宋体" panose="02010600030101010101" pitchFamily="2" charset="-122"/>
                  </a:rPr>
                  <a:t>1.</a:t>
                </a:r>
                <a:r>
                  <a:rPr lang="zh-CN" altLang="zh-CN" sz="1600" b="1" kern="100" dirty="0">
                    <a:latin typeface="微软雅黑" panose="020B0503020204020204" charset="-122"/>
                    <a:ea typeface="微软雅黑" panose="020B0503020204020204" charset="-122"/>
                    <a:cs typeface="宋体" panose="02010600030101010101" pitchFamily="2" charset="-122"/>
                  </a:rPr>
                  <a:t>在演示地球公转运动过程中，乙同学</a:t>
                </a:r>
                <a:endParaRPr lang="en-US" altLang="zh-CN" sz="1600" b="1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endParaRPr>
              </a:p>
              <a:p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A.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身体代表地轴</a:t>
                </a:r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     B.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手臂伸展角度应始终保持不变</a:t>
                </a:r>
                <a:endParaRPr lang="en-US" altLang="zh-CN" sz="16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C.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运动方向应为①→④→③→②→①</a:t>
                </a:r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       D.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绕甲同学运行一圈示意一天</a:t>
                </a:r>
                <a:endParaRPr lang="en-US" altLang="zh-CN" sz="16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endParaRPr lang="en-US" altLang="zh-CN" sz="16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sz="1600" b="1" dirty="0">
                    <a:latin typeface="微软雅黑" panose="020B0503020204020204" charset="-122"/>
                    <a:ea typeface="微软雅黑" panose="020B0503020204020204" charset="-122"/>
                  </a:rPr>
                  <a:t>2.</a:t>
                </a:r>
                <a:r>
                  <a:rPr lang="zh-CN" altLang="zh-CN" sz="1600" b="1" dirty="0">
                    <a:latin typeface="微软雅黑" panose="020B0503020204020204" charset="-122"/>
                    <a:ea typeface="微软雅黑" panose="020B0503020204020204" charset="-122"/>
                  </a:rPr>
                  <a:t>乙同学所处的四个位置中，与“某日太阳光照示意”图所示时间相对应的是</a:t>
                </a:r>
                <a:endParaRPr lang="en-US" altLang="zh-CN" sz="16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A.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① </a:t>
                </a:r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	                 B.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②</a:t>
                </a:r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                      C.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③ </a:t>
                </a:r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D.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④</a:t>
                </a:r>
                <a:endParaRPr lang="en-US" altLang="zh-CN" sz="16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endParaRPr lang="en-US" altLang="zh-CN" sz="16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sz="1600" b="1" dirty="0">
                    <a:latin typeface="微软雅黑" panose="020B0503020204020204" charset="-122"/>
                    <a:ea typeface="微软雅黑" panose="020B0503020204020204" charset="-122"/>
                  </a:rPr>
                  <a:t>3.</a:t>
                </a:r>
                <a:r>
                  <a:rPr lang="zh-CN" altLang="zh-CN" sz="1600" b="1" dirty="0">
                    <a:latin typeface="微软雅黑" panose="020B0503020204020204" charset="-122"/>
                    <a:ea typeface="微软雅黑" panose="020B0503020204020204" charset="-122"/>
                  </a:rPr>
                  <a:t>一年中，正午太阳高度的变化 </a:t>
                </a:r>
                <a:endParaRPr lang="en-US" altLang="zh-CN" sz="16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A.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与地球自转有关</a:t>
                </a:r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 	                              B.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与地球公转有关</a:t>
                </a:r>
                <a:b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</a:br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C.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与地球不透明有关</a:t>
                </a:r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                              D.</a:t>
                </a:r>
                <a:r>
                  <a:rPr lang="zh-CN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与太阳东升西落有关</a:t>
                </a:r>
                <a:b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</a:br>
                <a:r>
                  <a:rPr lang="en-US" altLang="zh-CN" sz="1600" dirty="0">
                    <a:latin typeface="微软雅黑" panose="020B0503020204020204" charset="-122"/>
                    <a:ea typeface="微软雅黑" panose="020B0503020204020204" charset="-122"/>
                  </a:rPr>
                  <a:t>			</a:t>
                </a:r>
                <a:endParaRPr lang="zh-CN" altLang="zh-CN" sz="16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br>
                  <a:rPr lang="en-US" altLang="zh-CN" b="1" kern="100" dirty="0">
                    <a:ea typeface="宋体" panose="02010600030101010101" pitchFamily="2" charset="-122"/>
                    <a:cs typeface="宋体" panose="02010600030101010101" pitchFamily="2" charset="-122"/>
                  </a:rPr>
                </a:br>
                <a:endParaRPr lang="zh-CN" altLang="en-US" dirty="0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033893" y="192193"/>
              <a:ext cx="6493535" cy="645573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2358995" y="4332732"/>
            <a:ext cx="1930469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15" name="左弧形箭头 14"/>
          <p:cNvSpPr/>
          <p:nvPr/>
        </p:nvSpPr>
        <p:spPr>
          <a:xfrm rot="19748519">
            <a:off x="3870242" y="1070803"/>
            <a:ext cx="1165225" cy="2668270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4369676" y="5677372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4382892" y="3917713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683484" y="5054954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6781165" y="4481614"/>
            <a:ext cx="16156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公转周期一年</a:t>
            </a: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247966" y="3561010"/>
            <a:ext cx="342107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地轴是倾斜的，且倾斜方向不变</a:t>
            </a:r>
          </a:p>
        </p:txBody>
      </p:sp>
      <p:sp>
        <p:nvSpPr>
          <p:cNvPr id="25" name="椭圆 24"/>
          <p:cNvSpPr>
            <a:spLocks noChangeArrowheads="1"/>
          </p:cNvSpPr>
          <p:nvPr/>
        </p:nvSpPr>
        <p:spPr bwMode="auto">
          <a:xfrm>
            <a:off x="6481555" y="1606779"/>
            <a:ext cx="899350" cy="112853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26" name="三十二角星 25"/>
          <p:cNvSpPr>
            <a:spLocks noChangeArrowheads="1"/>
          </p:cNvSpPr>
          <p:nvPr/>
        </p:nvSpPr>
        <p:spPr bwMode="auto">
          <a:xfrm>
            <a:off x="5243048" y="1768804"/>
            <a:ext cx="576263" cy="504825"/>
          </a:xfrm>
          <a:prstGeom prst="star32">
            <a:avLst>
              <a:gd name="adj" fmla="val 375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86192" y="5929978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自转</a:t>
            </a:r>
          </a:p>
        </p:txBody>
      </p:sp>
      <p:sp>
        <p:nvSpPr>
          <p:cNvPr id="28" name="椭圆 27"/>
          <p:cNvSpPr>
            <a:spLocks noChangeArrowheads="1"/>
          </p:cNvSpPr>
          <p:nvPr/>
        </p:nvSpPr>
        <p:spPr bwMode="auto">
          <a:xfrm>
            <a:off x="3885560" y="1586766"/>
            <a:ext cx="899350" cy="112853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8032170" y="968010"/>
            <a:ext cx="2959760" cy="2270311"/>
            <a:chOff x="8025985" y="270067"/>
            <a:chExt cx="2959760" cy="2270311"/>
          </a:xfrm>
        </p:grpSpPr>
        <p:pic>
          <p:nvPicPr>
            <p:cNvPr id="30" name="Picture 3" descr="DL3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5391" y1="50607" x2="15391" y2="50607"/>
                          <a14:foregroundMark x1="11210" y1="49123" x2="11210" y2="49123"/>
                          <a14:foregroundMark x1="10676" y1="47233" x2="10676" y2="47233"/>
                          <a14:foregroundMark x1="10676" y1="47233" x2="10676" y2="47233"/>
                          <a14:foregroundMark x1="10676" y1="47233" x2="10676" y2="47233"/>
                          <a14:foregroundMark x1="12900" y1="51687" x2="12900" y2="51687"/>
                          <a14:foregroundMark x1="12900" y1="51687" x2="12900" y2="51687"/>
                          <a14:foregroundMark x1="12900" y1="51687" x2="12900" y2="51687"/>
                          <a14:foregroundMark x1="12367" y1="61269" x2="12367" y2="61269"/>
                          <a14:foregroundMark x1="10676" y1="61673" x2="10676" y2="61673"/>
                          <a14:foregroundMark x1="10676" y1="61673" x2="10676" y2="61673"/>
                          <a14:foregroundMark x1="10676" y1="61673" x2="10676" y2="61673"/>
                          <a14:foregroundMark x1="11655" y1="50877" x2="11655" y2="50877"/>
                          <a14:foregroundMark x1="11655" y1="50877" x2="11655" y2="50877"/>
                          <a14:foregroundMark x1="11655" y1="50877" x2="11655" y2="50877"/>
                          <a14:foregroundMark x1="11388" y1="52767" x2="11388" y2="52767"/>
                          <a14:foregroundMark x1="11388" y1="52767" x2="11388" y2="52767"/>
                          <a14:foregroundMark x1="12367" y1="56410" x2="12367" y2="56410"/>
                          <a14:foregroundMark x1="12367" y1="56410" x2="12367" y2="56410"/>
                          <a14:foregroundMark x1="12367" y1="56410" x2="12367" y2="56410"/>
                          <a14:foregroundMark x1="9698" y1="54926" x2="9698" y2="54926"/>
                          <a14:foregroundMark x1="9698" y1="54926" x2="9698" y2="54926"/>
                          <a14:foregroundMark x1="9698" y1="54926" x2="9698" y2="54926"/>
                          <a14:foregroundMark x1="54093" y1="17679" x2="54093" y2="17679"/>
                          <a14:foregroundMark x1="54093" y1="17679" x2="54093" y2="17679"/>
                          <a14:foregroundMark x1="54093" y1="17679" x2="54093" y2="17679"/>
                          <a14:foregroundMark x1="48754" y1="19568" x2="48754" y2="19568"/>
                          <a14:foregroundMark x1="48754" y1="19568" x2="48754" y2="19568"/>
                          <a14:foregroundMark x1="48754" y1="19568" x2="48754" y2="19568"/>
                          <a14:foregroundMark x1="51157" y1="26586" x2="51157" y2="26586"/>
                          <a14:foregroundMark x1="51157" y1="26586" x2="51157" y2="26586"/>
                          <a14:foregroundMark x1="51157" y1="26586" x2="51157" y2="26586"/>
                          <a14:foregroundMark x1="51423" y1="14710" x2="51423" y2="14710"/>
                          <a14:foregroundMark x1="51423" y1="14710" x2="51423" y2="14710"/>
                          <a14:foregroundMark x1="48754" y1="15924" x2="48754" y2="15924"/>
                          <a14:foregroundMark x1="48754" y1="15924" x2="48754" y2="15924"/>
                          <a14:foregroundMark x1="48754" y1="15924" x2="48754" y2="15924"/>
                          <a14:foregroundMark x1="53381" y1="23617" x2="53381" y2="23617"/>
                          <a14:foregroundMark x1="53381" y1="23617" x2="53381" y2="23617"/>
                          <a14:foregroundMark x1="53381" y1="23617" x2="53381" y2="23617"/>
                          <a14:foregroundMark x1="46530" y1="18758" x2="46530" y2="18758"/>
                          <a14:foregroundMark x1="46530" y1="18758" x2="46530" y2="18758"/>
                          <a14:foregroundMark x1="46530" y1="18758" x2="46530" y2="18758"/>
                          <a14:foregroundMark x1="46975" y1="25776" x2="46975" y2="25776"/>
                          <a14:foregroundMark x1="46975" y1="25776" x2="46975" y2="25776"/>
                          <a14:foregroundMark x1="46975" y1="25776" x2="46975" y2="25776"/>
                          <a14:foregroundMark x1="55071" y1="29555" x2="55071" y2="29555"/>
                          <a14:foregroundMark x1="55071" y1="29555" x2="55071" y2="29555"/>
                          <a14:foregroundMark x1="55783" y1="23617" x2="55783" y2="23617"/>
                          <a14:foregroundMark x1="55783" y1="23617" x2="55783" y2="23617"/>
                          <a14:foregroundMark x1="47509" y1="13630" x2="47509" y2="13630"/>
                          <a14:foregroundMark x1="47509" y1="13630" x2="47509" y2="13630"/>
                          <a14:foregroundMark x1="56317" y1="18489" x2="56317" y2="18489"/>
                          <a14:foregroundMark x1="56317" y1="18489" x2="56317" y2="18489"/>
                          <a14:foregroundMark x1="43594" y1="24291" x2="43594" y2="24291"/>
                          <a14:foregroundMark x1="86032" y1="43860" x2="86032" y2="43860"/>
                          <a14:foregroundMark x1="86032" y1="43860" x2="86032" y2="43860"/>
                          <a14:foregroundMark x1="85053" y1="54251" x2="85053" y2="54251"/>
                          <a14:foregroundMark x1="85053" y1="54251" x2="85053" y2="54251"/>
                          <a14:foregroundMark x1="85053" y1="54251" x2="85053" y2="54251"/>
                          <a14:foregroundMark x1="86210" y1="38057" x2="86210" y2="38057"/>
                          <a14:foregroundMark x1="86477" y1="38057" x2="86477" y2="38057"/>
                          <a14:foregroundMark x1="86032" y1="45749" x2="86032" y2="45749"/>
                          <a14:foregroundMark x1="86032" y1="45749" x2="86032" y2="45749"/>
                          <a14:foregroundMark x1="86744" y1="54926" x2="86744" y2="54926"/>
                          <a14:foregroundMark x1="86744" y1="54926" x2="86744" y2="54926"/>
                          <a14:foregroundMark x1="50712" y1="51957" x2="50712" y2="51957"/>
                          <a14:foregroundMark x1="50712" y1="51957" x2="50712" y2="51957"/>
                          <a14:foregroundMark x1="50178" y1="52362" x2="50178" y2="52362"/>
                          <a14:foregroundMark x1="50178" y1="52362" x2="50178" y2="52362"/>
                          <a14:foregroundMark x1="50178" y1="52362" x2="50178" y2="52362"/>
                          <a14:foregroundMark x1="51423" y1="46829" x2="51423" y2="46829"/>
                          <a14:foregroundMark x1="51423" y1="46829" x2="51423" y2="46829"/>
                          <a14:foregroundMark x1="51423" y1="46829" x2="51423" y2="46829"/>
                          <a14:foregroundMark x1="46530" y1="54656" x2="46530" y2="54656"/>
                          <a14:foregroundMark x1="46530" y1="54656" x2="46530" y2="54656"/>
                          <a14:foregroundMark x1="45730" y1="49123" x2="45730" y2="49123"/>
                          <a14:foregroundMark x1="54093" y1="56140" x2="54093" y2="56140"/>
                          <a14:foregroundMark x1="46975" y1="58704" x2="46975" y2="58704"/>
                          <a14:foregroundMark x1="48932" y1="60189" x2="48932" y2="60189"/>
                          <a14:foregroundMark x1="51423" y1="60189" x2="51423" y2="60189"/>
                          <a14:foregroundMark x1="53381" y1="58300" x2="53381" y2="58300"/>
                          <a14:foregroundMark x1="54626" y1="52767" x2="54626" y2="52767"/>
                          <a14:foregroundMark x1="54093" y1="48313" x2="54093" y2="48313"/>
                          <a14:foregroundMark x1="53114" y1="47233" x2="53114" y2="47233"/>
                          <a14:foregroundMark x1="48932" y1="45344" x2="48932" y2="45344"/>
                          <a14:foregroundMark x1="46708" y1="46829" x2="46708" y2="46829"/>
                          <a14:foregroundMark x1="45285" y1="51687" x2="45285" y2="51687"/>
                          <a14:foregroundMark x1="28114" y1="53846" x2="28114" y2="53846"/>
                          <a14:foregroundMark x1="14858" y1="50877" x2="14858" y2="50877"/>
                          <a14:foregroundMark x1="14858" y1="50877" x2="14858" y2="50877"/>
                          <a14:foregroundMark x1="21975" y1="53441" x2="21975" y2="53441"/>
                          <a14:foregroundMark x1="21975" y1="53441" x2="21975" y2="53441"/>
                          <a14:foregroundMark x1="21975" y1="53441" x2="21975" y2="53441"/>
                          <a14:foregroundMark x1="25623" y1="54251" x2="25623" y2="54251"/>
                          <a14:foregroundMark x1="21708" y1="30634" x2="21708" y2="30634"/>
                          <a14:foregroundMark x1="21708" y1="30634" x2="21708" y2="30634"/>
                          <a14:foregroundMark x1="18505" y1="33603" x2="18505" y2="33603"/>
                          <a14:foregroundMark x1="18505" y1="33603" x2="18505" y2="33603"/>
                          <a14:foregroundMark x1="27402" y1="26586" x2="27402" y2="26586"/>
                          <a14:foregroundMark x1="27402" y1="26586" x2="27402" y2="26586"/>
                          <a14:foregroundMark x1="24199" y1="28070" x2="24199" y2="28070"/>
                          <a14:foregroundMark x1="24199" y1="28070" x2="24199" y2="28070"/>
                          <a14:foregroundMark x1="29537" y1="25506" x2="29537" y2="25506"/>
                          <a14:foregroundMark x1="29537" y1="25506" x2="29537" y2="25506"/>
                          <a14:foregroundMark x1="31584" y1="24022" x2="31584" y2="24022"/>
                          <a14:foregroundMark x1="33274" y1="22537" x2="33274" y2="22537"/>
                          <a14:foregroundMark x1="33274" y1="22537" x2="33274" y2="22537"/>
                          <a14:foregroundMark x1="35231" y1="22537" x2="35231" y2="22537"/>
                          <a14:foregroundMark x1="35231" y1="22537" x2="35231" y2="22537"/>
                          <a14:foregroundMark x1="38167" y1="21053" x2="38167" y2="21053"/>
                          <a14:foregroundMark x1="38167" y1="21053" x2="38167" y2="21053"/>
                          <a14:foregroundMark x1="40391" y1="21457" x2="40391" y2="21457"/>
                          <a14:foregroundMark x1="36477" y1="21053" x2="36477" y2="21053"/>
                          <a14:foregroundMark x1="12189" y1="66802" x2="12189" y2="66802"/>
                          <a14:foregroundMark x1="12189" y1="66802" x2="12189" y2="66802"/>
                          <a14:foregroundMark x1="14146" y1="70040" x2="14146" y2="70040"/>
                          <a14:foregroundMark x1="14146" y1="70040" x2="14146" y2="70040"/>
                          <a14:foregroundMark x1="15125" y1="73009" x2="15125" y2="73009"/>
                          <a14:foregroundMark x1="15125" y1="73009" x2="15125" y2="73009"/>
                          <a14:foregroundMark x1="17527" y1="74494" x2="17527" y2="74494"/>
                          <a14:foregroundMark x1="17527" y1="74494" x2="17527" y2="74494"/>
                          <a14:foregroundMark x1="19484" y1="76788" x2="19484" y2="76788"/>
                          <a14:foregroundMark x1="19484" y1="76788" x2="19484" y2="76788"/>
                          <a14:foregroundMark x1="21975" y1="78543" x2="21975" y2="78543"/>
                          <a14:foregroundMark x1="21975" y1="78543" x2="21975" y2="78543"/>
                          <a14:foregroundMark x1="24644" y1="80837" x2="24644" y2="80837"/>
                          <a14:foregroundMark x1="24644" y1="80837" x2="24644" y2="80837"/>
                          <a14:foregroundMark x1="26868" y1="82591" x2="26868" y2="82591"/>
                          <a14:foregroundMark x1="26868" y1="82591" x2="26868" y2="82591"/>
                          <a14:foregroundMark x1="29093" y1="83401" x2="29093" y2="83401"/>
                          <a14:foregroundMark x1="29093" y1="83401" x2="29093" y2="83401"/>
                          <a14:foregroundMark x1="30783" y1="84076" x2="30783" y2="84076"/>
                          <a14:foregroundMark x1="30783" y1="84076" x2="30783" y2="84076"/>
                          <a14:foregroundMark x1="33541" y1="84480" x2="33541" y2="84480"/>
                          <a14:foregroundMark x1="33541" y1="84480" x2="33541" y2="84480"/>
                          <a14:foregroundMark x1="35231" y1="84885" x2="35231" y2="84885"/>
                          <a14:foregroundMark x1="35231" y1="84885" x2="35231" y2="84885"/>
                          <a14:foregroundMark x1="37189" y1="84885" x2="37189" y2="84885"/>
                          <a14:foregroundMark x1="37456" y1="84885" x2="37456" y2="84885"/>
                          <a14:foregroundMark x1="39146" y1="85965" x2="39146" y2="85965"/>
                          <a14:foregroundMark x1="39146" y1="85965" x2="39146" y2="85965"/>
                          <a14:foregroundMark x1="49466" y1="68961" x2="49466" y2="68961"/>
                          <a14:foregroundMark x1="49466" y1="68961" x2="49466" y2="68961"/>
                          <a14:foregroundMark x1="49466" y1="65722" x2="49466" y2="65722"/>
                          <a14:foregroundMark x1="49466" y1="65722" x2="49466" y2="65722"/>
                          <a14:foregroundMark x1="51157" y1="73009" x2="51157" y2="73009"/>
                          <a14:foregroundMark x1="47776" y1="73819" x2="47776" y2="73819"/>
                          <a14:foregroundMark x1="47776" y1="73819" x2="47776" y2="73819"/>
                          <a14:foregroundMark x1="45996" y1="74494" x2="45996" y2="74494"/>
                          <a14:foregroundMark x1="45996" y1="74494" x2="45996" y2="74494"/>
                          <a14:foregroundMark x1="54626" y1="74224" x2="54626" y2="74224"/>
                          <a14:foregroundMark x1="54626" y1="74224" x2="54626" y2="74224"/>
                          <a14:foregroundMark x1="57295" y1="77058" x2="57295" y2="77058"/>
                          <a14:foregroundMark x1="57562" y1="77463" x2="57562" y2="77463"/>
                          <a14:foregroundMark x1="62189" y1="85290" x2="62189" y2="85290"/>
                          <a14:foregroundMark x1="62189" y1="85290" x2="62189" y2="85290"/>
                          <a14:foregroundMark x1="67349" y1="84885" x2="67349" y2="84885"/>
                          <a14:foregroundMark x1="67349" y1="84885" x2="67349" y2="84885"/>
                          <a14:foregroundMark x1="65391" y1="84885" x2="65391" y2="84885"/>
                          <a14:foregroundMark x1="65391" y1="84885" x2="65391" y2="84885"/>
                          <a14:foregroundMark x1="51157" y1="22807" x2="51157" y2="22807"/>
                          <a14:foregroundMark x1="51157" y1="22807" x2="51157" y2="22807"/>
                          <a14:foregroundMark x1="69840" y1="82591" x2="69840" y2="82591"/>
                          <a14:foregroundMark x1="69840" y1="82591" x2="69840" y2="82591"/>
                          <a14:foregroundMark x1="72242" y1="82996" x2="72242" y2="82996"/>
                          <a14:foregroundMark x1="72242" y1="82996" x2="72242" y2="82996"/>
                          <a14:foregroundMark x1="74733" y1="81511" x2="74733" y2="81511"/>
                          <a14:foregroundMark x1="74733" y1="81511" x2="74733" y2="81511"/>
                          <a14:foregroundMark x1="76957" y1="80027" x2="76957" y2="80027"/>
                          <a14:foregroundMark x1="76957" y1="80027" x2="76957" y2="80027"/>
                          <a14:foregroundMark x1="78381" y1="78543" x2="78381" y2="78543"/>
                          <a14:foregroundMark x1="78381" y1="78543" x2="78381" y2="78543"/>
                          <a14:foregroundMark x1="80605" y1="77058" x2="80605" y2="77058"/>
                          <a14:foregroundMark x1="80605" y1="77058" x2="80605" y2="77058"/>
                          <a14:foregroundMark x1="82829" y1="74899" x2="82829" y2="74899"/>
                          <a14:foregroundMark x1="82829" y1="74899" x2="82829" y2="74899"/>
                          <a14:foregroundMark x1="85498" y1="72740" x2="85498" y2="72740"/>
                          <a14:foregroundMark x1="85498" y1="72740" x2="85498" y2="72740"/>
                          <a14:foregroundMark x1="87456" y1="68961" x2="87456" y2="68961"/>
                          <a14:foregroundMark x1="87456" y1="68961" x2="87456" y2="68961"/>
                          <a14:foregroundMark x1="88968" y1="65992" x2="88968" y2="65992"/>
                          <a14:foregroundMark x1="88968" y1="65992" x2="88968" y2="65992"/>
                          <a14:foregroundMark x1="90125" y1="63833" x2="90125" y2="63833"/>
                          <a14:foregroundMark x1="90125" y1="63833" x2="90125" y2="63833"/>
                          <a14:foregroundMark x1="85765" y1="55331" x2="85765" y2="55331"/>
                          <a14:foregroundMark x1="85765" y1="55331" x2="85765" y2="55331"/>
                          <a14:foregroundMark x1="13612" y1="44265" x2="13612" y2="44265"/>
                          <a14:foregroundMark x1="13612" y1="44265" x2="13612" y2="44265"/>
                          <a14:foregroundMark x1="62189" y1="22132" x2="62189" y2="22132"/>
                          <a14:foregroundMark x1="62189" y1="22132" x2="62189" y2="22132"/>
                          <a14:foregroundMark x1="64947" y1="24022" x2="64947" y2="24022"/>
                          <a14:foregroundMark x1="64947" y1="24022" x2="64947" y2="24022"/>
                          <a14:foregroundMark x1="63701" y1="23617" x2="63701" y2="23617"/>
                          <a14:foregroundMark x1="63701" y1="23617" x2="63701" y2="23617"/>
                          <a14:foregroundMark x1="59786" y1="21727" x2="59786" y2="21727"/>
                          <a14:foregroundMark x1="59786" y1="21727" x2="59786" y2="21727"/>
                          <a14:foregroundMark x1="66370" y1="24291" x2="66370" y2="24291"/>
                          <a14:foregroundMark x1="66370" y1="24291" x2="66370" y2="24291"/>
                          <a14:foregroundMark x1="67883" y1="25506" x2="67883" y2="25506"/>
                          <a14:foregroundMark x1="67883" y1="25506" x2="67883" y2="25506"/>
                          <a14:foregroundMark x1="71975" y1="26181" x2="71975" y2="26181"/>
                          <a14:foregroundMark x1="71975" y1="26181" x2="71975" y2="26181"/>
                          <a14:foregroundMark x1="70285" y1="26586" x2="70285" y2="26586"/>
                          <a14:foregroundMark x1="70285" y1="26586" x2="70285" y2="26586"/>
                          <a14:foregroundMark x1="74021" y1="28340" x2="74021" y2="28340"/>
                          <a14:foregroundMark x1="74021" y1="28340" x2="74021" y2="28340"/>
                          <a14:foregroundMark x1="77402" y1="30634" x2="77402" y2="30634"/>
                          <a14:foregroundMark x1="77402" y1="30634" x2="77402" y2="30634"/>
                          <a14:foregroundMark x1="79359" y1="33198" x2="79359" y2="33198"/>
                          <a14:foregroundMark x1="79359" y1="33198" x2="79359" y2="33198"/>
                          <a14:foregroundMark x1="74733" y1="29825" x2="74733" y2="29825"/>
                          <a14:foregroundMark x1="75712" y1="29555" x2="75712" y2="29555"/>
                          <a14:foregroundMark x1="81050" y1="34008" x2="81050" y2="34008"/>
                          <a14:foregroundMark x1="82117" y1="36167" x2="82117" y2="36167"/>
                          <a14:foregroundMark x1="82117" y1="36167" x2="82117" y2="36167"/>
                          <a14:foregroundMark x1="83541" y1="38327" x2="83541" y2="38327"/>
                          <a14:foregroundMark x1="33007" y1="53171" x2="33007" y2="53171"/>
                          <a14:foregroundMark x1="30516" y1="54251" x2="30516" y2="54251"/>
                          <a14:foregroundMark x1="35943" y1="54251" x2="35943" y2="54251"/>
                          <a14:foregroundMark x1="35943" y1="54251" x2="35943" y2="54251"/>
                          <a14:foregroundMark x1="40391" y1="53441" x2="40391" y2="53441"/>
                          <a14:foregroundMark x1="40391" y1="53441" x2="40391" y2="53441"/>
                          <a14:foregroundMark x1="38434" y1="53441" x2="38434" y2="53441"/>
                          <a14:foregroundMark x1="38434" y1="53441" x2="38434" y2="53441"/>
                          <a14:foregroundMark x1="42349" y1="53441" x2="42349" y2="53441"/>
                          <a14:foregroundMark x1="42616" y1="53441" x2="42616" y2="53441"/>
                          <a14:foregroundMark x1="13612" y1="48718" x2="13612" y2="48718"/>
                          <a14:foregroundMark x1="13612" y1="48718" x2="13612" y2="48718"/>
                          <a14:foregroundMark x1="56317" y1="53171" x2="56317" y2="53171"/>
                          <a14:foregroundMark x1="56317" y1="53171" x2="56317" y2="53171"/>
                          <a14:foregroundMark x1="59253" y1="53171" x2="59253" y2="53171"/>
                          <a14:foregroundMark x1="59253" y1="53171" x2="59253" y2="53171"/>
                          <a14:foregroundMark x1="63167" y1="53171" x2="63167" y2="53171"/>
                          <a14:foregroundMark x1="63167" y1="53171" x2="63167" y2="53171"/>
                          <a14:foregroundMark x1="65391" y1="52767" x2="65391" y2="52767"/>
                          <a14:foregroundMark x1="65391" y1="52767" x2="65391" y2="52767"/>
                          <a14:foregroundMark x1="67883" y1="52362" x2="67883" y2="52362"/>
                          <a14:foregroundMark x1="67883" y1="52362" x2="67883" y2="52362"/>
                          <a14:foregroundMark x1="69840" y1="52767" x2="69840" y2="52767"/>
                          <a14:foregroundMark x1="69840" y1="52767" x2="69840" y2="52767"/>
                          <a14:foregroundMark x1="72954" y1="53441" x2="72954" y2="53441"/>
                          <a14:foregroundMark x1="72954" y1="53441" x2="72954" y2="53441"/>
                          <a14:foregroundMark x1="75178" y1="53441" x2="75178" y2="53441"/>
                          <a14:foregroundMark x1="75178" y1="53441" x2="75178" y2="53441"/>
                          <a14:foregroundMark x1="77936" y1="53846" x2="77936" y2="53846"/>
                          <a14:foregroundMark x1="77936" y1="53846" x2="77936" y2="53846"/>
                          <a14:foregroundMark x1="49466" y1="42105" x2="49466" y2="42105"/>
                          <a14:foregroundMark x1="49466" y1="42105" x2="49466" y2="42105"/>
                          <a14:foregroundMark x1="49199" y1="37247" x2="49199" y2="37247"/>
                          <a14:foregroundMark x1="49199" y1="37247" x2="49199" y2="37247"/>
                          <a14:foregroundMark x1="49199" y1="33603" x2="49199" y2="33603"/>
                          <a14:foregroundMark x1="49199" y1="33603" x2="49199" y2="33603"/>
                          <a14:foregroundMark x1="49733" y1="29150" x2="49733" y2="29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5985" y="270067"/>
              <a:ext cx="2959760" cy="1967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8770938" y="2171046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地球公转示意图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18" grpId="0" bldLvl="0" animBg="1"/>
      <p:bldP spid="18" grpId="1" animBg="1"/>
      <p:bldP spid="15" grpId="0" bldLvl="0" animBg="1"/>
      <p:bldP spid="15" grpId="1" animBg="1"/>
      <p:bldP spid="21" grpId="0"/>
      <p:bldP spid="21" grpId="1"/>
      <p:bldP spid="22" grpId="0"/>
      <p:bldP spid="22" grpId="1"/>
      <p:bldP spid="23" grpId="0"/>
      <p:bldP spid="23" grpId="1"/>
      <p:bldP spid="20" grpId="0" bldLvl="0" animBg="1"/>
      <p:bldP spid="24" grpId="0" bldLvl="0" animBg="1"/>
      <p:bldP spid="25" grpId="0" bldLvl="0" animBg="1"/>
      <p:bldP spid="25" grpId="1" animBg="1"/>
      <p:bldP spid="25" grpId="2" animBg="1"/>
      <p:bldP spid="26" grpId="0" animBg="1"/>
      <p:bldP spid="26" grpId="1" animBg="1"/>
      <p:bldP spid="27" grpId="0"/>
      <p:bldP spid="28" grpId="0" bldLvl="0" animBg="1"/>
      <p:bldP spid="28" grpId="1" animBg="1"/>
      <p:bldP spid="28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78823" y="107224"/>
            <a:ext cx="9555480" cy="92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2019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日，科幻电影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流浪地球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在中国内地上映，引发人们对地球与太阳的热议。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小明用乒乓球、木板、铁丝等物品制作简易模型演示地球的运动。下图是其制作前绘制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的演示简图。读图，完成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题。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290" name="Picture 2" descr="20SSDLY3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598" y="773884"/>
            <a:ext cx="5403543" cy="230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09452" y="1030009"/>
            <a:ext cx="9588137" cy="583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/>
              <a:t>1</a:t>
            </a:r>
            <a:r>
              <a:rPr lang="en-US" altLang="zh-CN" sz="1600" dirty="0"/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图中(     )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A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中心深色乒乓球表示地球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B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四个浅色乒乓球表示太阳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C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大的椭圆形表示地球自转轨道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固定在木板上的铁丝表示地轴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b="1" dirty="0">
                <a:latin typeface="微软雅黑" panose="020B0503020204020204" charset="-122"/>
                <a:ea typeface="微软雅黑" panose="020B0503020204020204" charset="-122"/>
              </a:rPr>
              <a:t>演示简图中有些错误，正确的调整是(     )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A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将甲处乒乓球上的经线改为平行线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B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把乙处乒乓球上“南极圈”改为“北极圈”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C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把所有乒乓球倾斜方向调整为与丙处一致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将丁处乒乓球所标自转方向改为反方向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b="1" dirty="0">
                <a:latin typeface="微软雅黑" panose="020B0503020204020204" charset="-122"/>
                <a:ea typeface="微软雅黑" panose="020B0503020204020204" charset="-122"/>
              </a:rPr>
              <a:t>影片中“流浪地球计划”的第一步就是让地球在驶离太阳的过程中停止自转。小明对这个过程中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b="1" dirty="0">
                <a:latin typeface="微软雅黑" panose="020B0503020204020204" charset="-122"/>
                <a:ea typeface="微软雅黑" panose="020B0503020204020204" charset="-122"/>
              </a:rPr>
              <a:t>可能出现的地理现象的推测，你认为不正确的是(    )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A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地球上将不再有昼夜交替的现象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B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地球表面的气温会升高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C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地球将不再围绕太阳公转</a:t>
            </a:r>
          </a:p>
          <a:p>
            <a:pPr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  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面向太阳的一面会出现极昼现象</a:t>
            </a:r>
          </a:p>
        </p:txBody>
      </p:sp>
      <p:sp>
        <p:nvSpPr>
          <p:cNvPr id="5" name="矩形 4"/>
          <p:cNvSpPr/>
          <p:nvPr/>
        </p:nvSpPr>
        <p:spPr>
          <a:xfrm>
            <a:off x="9807253" y="127553"/>
            <a:ext cx="22333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indent="200025"/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变式训练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09450" y="5676318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09452" y="2374809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09451" y="3523331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9" name="椭圆 8"/>
          <p:cNvSpPr>
            <a:spLocks noChangeArrowheads="1"/>
          </p:cNvSpPr>
          <p:nvPr/>
        </p:nvSpPr>
        <p:spPr bwMode="auto">
          <a:xfrm>
            <a:off x="7393577" y="1014769"/>
            <a:ext cx="882442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7678270" y="1250778"/>
            <a:ext cx="497542" cy="132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509450" y="4211734"/>
            <a:ext cx="4238563" cy="431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459084" y="476058"/>
            <a:ext cx="5280126" cy="6297930"/>
            <a:chOff x="2656432" y="368797"/>
            <a:chExt cx="5280126" cy="6297930"/>
          </a:xfrm>
        </p:grpSpPr>
        <p:pic>
          <p:nvPicPr>
            <p:cNvPr id="5122" name="图片 156" descr="图形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2552" y="964811"/>
              <a:ext cx="4183380" cy="304364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2656432" y="368797"/>
              <a:ext cx="5280126" cy="6297930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/>
            <a:p>
              <a:pPr indent="266700" algn="just">
                <a:spcAft>
                  <a:spcPts val="0"/>
                </a:spcAft>
                <a:tabLst>
                  <a:tab pos="1333500" algn="l"/>
                  <a:tab pos="2667000" algn="l"/>
                  <a:tab pos="4000500" algn="l"/>
                </a:tabLst>
              </a:pPr>
              <a:r>
                <a:rPr lang="zh-CN" altLang="zh-CN" sz="1600" kern="100" dirty="0">
                  <a:solidFill>
                    <a:srgbClr val="000000"/>
                  </a:solidFill>
                  <a:latin typeface="Calibri" panose="020F0502020204030204" pitchFamily="34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1600" kern="100" dirty="0">
                  <a:solidFill>
                    <a:srgbClr val="000000"/>
                  </a:solidFill>
                  <a:latin typeface="Calibri" panose="020F0502020204030204" pitchFamily="34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zh-CN" sz="1600" kern="100" dirty="0">
                  <a:solidFill>
                    <a:srgbClr val="000000"/>
                  </a:solidFill>
                  <a:latin typeface="Calibri" panose="020F0502020204030204" pitchFamily="34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为某山区等高线地形图。读图回答</a:t>
              </a:r>
              <a:r>
                <a:rPr lang="en-US" altLang="zh-CN" sz="1600" kern="100" dirty="0">
                  <a:solidFill>
                    <a:srgbClr val="000000"/>
                  </a:solidFill>
                  <a:latin typeface="Calibri" panose="020F0502020204030204" pitchFamily="34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CN" altLang="zh-CN" sz="1600" kern="100" dirty="0">
                  <a:solidFill>
                    <a:srgbClr val="000000"/>
                  </a:solidFill>
                  <a:latin typeface="Calibri" panose="020F0502020204030204" pitchFamily="34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～</a:t>
              </a:r>
              <a:r>
                <a:rPr lang="en-US" altLang="zh-CN" sz="1600" kern="100" dirty="0">
                  <a:solidFill>
                    <a:srgbClr val="000000"/>
                  </a:solidFill>
                  <a:latin typeface="Calibri" panose="020F0502020204030204" pitchFamily="34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zh-CN" sz="1600" kern="100" dirty="0">
                  <a:solidFill>
                    <a:srgbClr val="000000"/>
                  </a:solidFill>
                  <a:latin typeface="Calibri" panose="020F0502020204030204" pitchFamily="34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题</a:t>
              </a:r>
              <a:r>
                <a:rPr lang="zh-CN" altLang="zh-CN" sz="2400" kern="100" dirty="0">
                  <a:solidFill>
                    <a:srgbClr val="000000"/>
                  </a:solidFill>
                  <a:latin typeface="Calibri" panose="020F0502020204030204" pitchFamily="34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。</a:t>
              </a:r>
              <a:endPara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  <a:p>
              <a:pPr indent="266700" algn="just">
                <a:spcAft>
                  <a:spcPts val="0"/>
                </a:spcAft>
                <a:tabLst>
                  <a:tab pos="1333500" algn="l"/>
                  <a:tab pos="2667000" algn="l"/>
                  <a:tab pos="4000500" algn="l"/>
                </a:tabLst>
              </a:pPr>
              <a:endPara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  <a:p>
              <a:pPr indent="266700" algn="just">
                <a:spcAft>
                  <a:spcPts val="0"/>
                </a:spcAft>
                <a:tabLst>
                  <a:tab pos="1333500" algn="l"/>
                  <a:tab pos="2667000" algn="l"/>
                  <a:tab pos="4000500" algn="l"/>
                </a:tabLst>
              </a:pPr>
              <a:endPara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  <a:p>
              <a:pPr indent="266700" algn="just">
                <a:spcAft>
                  <a:spcPts val="0"/>
                </a:spcAft>
                <a:tabLst>
                  <a:tab pos="1333500" algn="l"/>
                  <a:tab pos="2667000" algn="l"/>
                  <a:tab pos="4000500" algn="l"/>
                </a:tabLst>
              </a:pPr>
              <a:endPara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  <a:p>
              <a:pPr indent="266700" algn="just">
                <a:spcAft>
                  <a:spcPts val="0"/>
                </a:spcAft>
                <a:tabLst>
                  <a:tab pos="1333500" algn="l"/>
                  <a:tab pos="2667000" algn="l"/>
                  <a:tab pos="4000500" algn="l"/>
                </a:tabLst>
              </a:pPr>
              <a:endPara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  <a:p>
              <a:pPr indent="266700" algn="just">
                <a:spcAft>
                  <a:spcPts val="0"/>
                </a:spcAft>
                <a:tabLst>
                  <a:tab pos="1333500" algn="l"/>
                  <a:tab pos="2667000" algn="l"/>
                  <a:tab pos="4000500" algn="l"/>
                </a:tabLst>
              </a:pPr>
              <a:endPara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  <a:p>
              <a:pPr indent="266700" algn="just">
                <a:spcAft>
                  <a:spcPts val="0"/>
                </a:spcAft>
                <a:tabLst>
                  <a:tab pos="1333500" algn="l"/>
                  <a:tab pos="2667000" algn="l"/>
                  <a:tab pos="4000500" algn="l"/>
                </a:tabLst>
              </a:pPr>
              <a:endPara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  <a:p>
              <a:pPr indent="266700" algn="just">
                <a:spcAft>
                  <a:spcPts val="0"/>
                </a:spcAft>
                <a:tabLst>
                  <a:tab pos="1333500" algn="l"/>
                  <a:tab pos="2667000" algn="l"/>
                  <a:tab pos="4000500" algn="l"/>
                </a:tabLst>
              </a:pPr>
              <a:endPara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indent="266700" algn="just">
                <a:spcAft>
                  <a:spcPts val="0"/>
                </a:spcAft>
                <a:tabLst>
                  <a:tab pos="1333500" algn="l"/>
                  <a:tab pos="2667000" algn="l"/>
                  <a:tab pos="4000500" algn="l"/>
                </a:tabLst>
              </a:pPr>
              <a:endPara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indent="266700" algn="just">
                <a:spcAft>
                  <a:spcPts val="0"/>
                </a:spcAft>
                <a:tabLst>
                  <a:tab pos="1333500" algn="l"/>
                  <a:tab pos="2667000" algn="l"/>
                  <a:tab pos="4000500" algn="l"/>
                </a:tabLst>
              </a:pPr>
              <a:endParaRPr lang="zh-CN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ts val="2800"/>
                </a:lnSpc>
                <a:spcAft>
                  <a:spcPts val="0"/>
                </a:spcAft>
                <a:tabLst>
                  <a:tab pos="1333500" algn="l"/>
                  <a:tab pos="2667000" algn="l"/>
                  <a:tab pos="4000500" algn="l"/>
                </a:tabLst>
              </a:pPr>
              <a:r>
                <a:rPr lang="en-US" altLang="zh-CN" b="1" kern="1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</a:t>
              </a:r>
              <a:r>
                <a:rPr lang="en-US" altLang="zh-CN" b="1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4.</a:t>
              </a:r>
              <a:r>
                <a:rPr lang="zh-CN" altLang="zh-CN" b="1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图中河水流速最快的是</a:t>
              </a:r>
              <a:endParaRPr lang="zh-CN" altLang="zh-CN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indent="266700">
                <a:lnSpc>
                  <a:spcPts val="2800"/>
                </a:lnSpc>
                <a:tabLst>
                  <a:tab pos="1333500" algn="l"/>
                  <a:tab pos="2667000" algn="l"/>
                  <a:tab pos="4000500" algn="l"/>
                </a:tabLst>
              </a:pP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 A.</a:t>
              </a:r>
              <a:r>
                <a:rPr lang="zh-CN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①         </a:t>
              </a: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        B.</a:t>
              </a:r>
              <a:r>
                <a:rPr lang="zh-CN" altLang="zh-CN" kern="1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②</a:t>
              </a:r>
              <a:r>
                <a:rPr lang="en-US" altLang="zh-CN" kern="1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	      </a:t>
              </a: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C.</a:t>
              </a:r>
              <a:r>
                <a:rPr lang="zh-CN" altLang="zh-CN" kern="1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③</a:t>
              </a:r>
              <a:r>
                <a:rPr lang="en-US" altLang="zh-CN" kern="1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           </a:t>
              </a: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D.</a:t>
              </a:r>
              <a:r>
                <a:rPr lang="zh-CN" altLang="zh-CN" kern="1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④</a:t>
              </a:r>
              <a:endParaRPr lang="zh-CN" altLang="zh-CN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indent="266700">
                <a:lnSpc>
                  <a:spcPts val="2800"/>
                </a:lnSpc>
                <a:tabLst>
                  <a:tab pos="1333500" algn="l"/>
                  <a:tab pos="2667000" algn="l"/>
                  <a:tab pos="4000500" algn="l"/>
                </a:tabLst>
              </a:pPr>
              <a:r>
                <a:rPr lang="en-US" altLang="zh-CN" b="1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5.</a:t>
              </a:r>
              <a:r>
                <a:rPr lang="zh-CN" altLang="zh-CN" b="1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关于图中信息描述正确的是</a:t>
              </a:r>
              <a:endParaRPr lang="zh-CN" altLang="zh-CN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indent="266700">
                <a:lnSpc>
                  <a:spcPts val="2800"/>
                </a:lnSpc>
                <a:tabLst>
                  <a:tab pos="1333500" algn="l"/>
                  <a:tab pos="2667000" algn="l"/>
                  <a:tab pos="4000500" algn="l"/>
                </a:tabLst>
              </a:pP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 A.</a:t>
              </a:r>
              <a:r>
                <a:rPr lang="zh-CN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①与③直线距离为</a:t>
              </a: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300m   </a:t>
              </a:r>
            </a:p>
            <a:p>
              <a:pPr indent="266700">
                <a:lnSpc>
                  <a:spcPts val="2800"/>
                </a:lnSpc>
                <a:tabLst>
                  <a:tab pos="1333500" algn="l"/>
                  <a:tab pos="2667000" algn="l"/>
                  <a:tab pos="4000500" algn="l"/>
                </a:tabLst>
              </a:pP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 B</a:t>
              </a: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.</a:t>
              </a:r>
              <a:r>
                <a:rPr lang="zh-CN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②位于④的北方</a:t>
              </a:r>
              <a:endParaRPr lang="zh-CN" altLang="zh-CN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indent="266700">
                <a:lnSpc>
                  <a:spcPts val="2800"/>
                </a:lnSpc>
                <a:tabLst>
                  <a:tab pos="1333500" algn="l"/>
                  <a:tab pos="2667000" algn="l"/>
                  <a:tab pos="4000500" algn="l"/>
                </a:tabLst>
              </a:pP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 C.</a:t>
              </a:r>
              <a:r>
                <a:rPr lang="zh-CN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①与④气温相差约</a:t>
              </a: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3</a:t>
              </a:r>
              <a:r>
                <a:rPr lang="zh-CN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℃</a:t>
              </a: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   </a:t>
              </a:r>
            </a:p>
            <a:p>
              <a:pPr indent="266700">
                <a:lnSpc>
                  <a:spcPts val="2800"/>
                </a:lnSpc>
                <a:tabLst>
                  <a:tab pos="1333500" algn="l"/>
                  <a:tab pos="2667000" algn="l"/>
                  <a:tab pos="4000500" algn="l"/>
                </a:tabLst>
              </a:pP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 D</a:t>
              </a:r>
              <a:r>
                <a:rPr lang="en-US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.</a:t>
              </a:r>
              <a:r>
                <a:rPr lang="zh-CN" altLang="zh-CN" kern="1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④处适合建造水电站</a:t>
              </a:r>
              <a:endParaRPr lang="zh-CN" altLang="zh-CN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189"/>
            <p:cNvSpPr txBox="1">
              <a:spLocks noChangeArrowheads="1"/>
            </p:cNvSpPr>
            <p:nvPr/>
          </p:nvSpPr>
          <p:spPr bwMode="auto">
            <a:xfrm>
              <a:off x="6013849" y="4008456"/>
              <a:ext cx="779462" cy="328613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等线" panose="02010600030101010101" pitchFamily="2" charset="-122"/>
                </a:rPr>
                <a:t>图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等线" panose="02010600030101010101" pitchFamily="2" charset="-122"/>
                </a:rPr>
                <a:t>2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5178599" y="1384834"/>
            <a:ext cx="1079500" cy="693026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0703" y="1121277"/>
            <a:ext cx="3060298" cy="1569660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等高线密集表示坡陡，水流速度快。</a:t>
            </a:r>
          </a:p>
        </p:txBody>
      </p:sp>
      <p:sp>
        <p:nvSpPr>
          <p:cNvPr id="13" name="椭圆 12"/>
          <p:cNvSpPr>
            <a:spLocks noChangeArrowheads="1"/>
          </p:cNvSpPr>
          <p:nvPr/>
        </p:nvSpPr>
        <p:spPr bwMode="auto">
          <a:xfrm>
            <a:off x="7102224" y="3422985"/>
            <a:ext cx="1079500" cy="693026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152761" y="1210786"/>
            <a:ext cx="2035937" cy="18289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5066287" y="513875"/>
            <a:ext cx="2035937" cy="18289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606752" y="5568623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5236936" y="4444861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836902" y="4280023"/>
            <a:ext cx="2622508" cy="1569660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坡度大，有河流的地方适合建水电站。</a:t>
            </a:r>
          </a:p>
        </p:txBody>
      </p:sp>
      <p:sp>
        <p:nvSpPr>
          <p:cNvPr id="3" name="矩形 2"/>
          <p:cNvSpPr/>
          <p:nvPr/>
        </p:nvSpPr>
        <p:spPr>
          <a:xfrm>
            <a:off x="380703" y="335669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高谷低脊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917999" y="1210786"/>
            <a:ext cx="2507633" cy="1568450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海拔每升高</a:t>
            </a:r>
            <a:r>
              <a:rPr lang="en-US" altLang="zh-CN" dirty="0"/>
              <a:t>100</a:t>
            </a:r>
            <a:r>
              <a:rPr lang="zh-CN" altLang="en-US" dirty="0"/>
              <a:t>米，气温下降</a:t>
            </a:r>
            <a:r>
              <a:rPr lang="en-US" altLang="zh-CN" dirty="0"/>
              <a:t>0.6</a:t>
            </a:r>
            <a:r>
              <a:rPr lang="zh-CN" altLang="zh-CN" dirty="0"/>
              <a:t>℃。</a:t>
            </a:r>
            <a:endParaRPr lang="zh-CN" altLang="en-US" dirty="0"/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3836415" y="2198495"/>
            <a:ext cx="969989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3859800" y="1299547"/>
            <a:ext cx="946604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319014" y="4128718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坡陡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58099" y="5774185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0.3</a:t>
            </a:r>
            <a:r>
              <a:rPr lang="zh-CN" altLang="zh-CN" sz="32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℃</a:t>
            </a:r>
            <a:endParaRPr lang="zh-CN" altLang="en-US" sz="32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4657" y="4845417"/>
            <a:ext cx="3064427" cy="1077218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山谷当中容易积水成河。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1" grpId="2" animBg="1"/>
      <p:bldP spid="12" grpId="0" bldLvl="0" animBg="1"/>
      <p:bldP spid="13" grpId="0" bldLvl="0" animBg="1"/>
      <p:bldP spid="13" grpId="1" animBg="1"/>
      <p:bldP spid="13" grpId="2" animBg="1"/>
      <p:bldP spid="22" grpId="0"/>
      <p:bldP spid="22" grpId="1"/>
      <p:bldP spid="23" grpId="0"/>
      <p:bldP spid="23" grpId="1"/>
      <p:bldP spid="24" grpId="0" bldLvl="0" animBg="1"/>
      <p:bldP spid="3" grpId="0"/>
      <p:bldP spid="16" grpId="0" bldLvl="0" animBg="1"/>
      <p:bldP spid="17" grpId="0" bldLvl="0" animBg="1"/>
      <p:bldP spid="17" grpId="1" animBg="1"/>
      <p:bldP spid="18" grpId="0" bldLvl="0" animBg="1"/>
      <p:bldP spid="18" grpId="1" animBg="1"/>
      <p:bldP spid="19" grpId="0"/>
      <p:bldP spid="21" grpId="0"/>
      <p:bldP spid="2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1"/>
          <p:cNvSpPr txBox="1">
            <a:spLocks noChangeArrowheads="1"/>
          </p:cNvSpPr>
          <p:nvPr/>
        </p:nvSpPr>
        <p:spPr bwMode="auto">
          <a:xfrm>
            <a:off x="1215782" y="1850284"/>
            <a:ext cx="7229567" cy="239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150000"/>
              </a:lnSpc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150000"/>
              </a:lnSpc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150000"/>
              </a:lnSpc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150000"/>
              </a:lnSpc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6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读“某地等高线地形图”，说法正确的是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     )</a:t>
            </a:r>
          </a:p>
          <a:p>
            <a:pPr eaLnBrk="1" hangingPunct="1">
              <a:lnSpc>
                <a:spcPts val="3600"/>
              </a:lnSpc>
            </a:pP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A.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的两条路线中，①路线更省力</a:t>
            </a:r>
          </a:p>
          <a:p>
            <a:pPr eaLnBrk="1" hangingPunct="1">
              <a:lnSpc>
                <a:spcPts val="3600"/>
              </a:lnSpc>
            </a:pP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B.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若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间图上距离为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4cm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，则实地直线距离是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8km</a:t>
            </a:r>
          </a:p>
          <a:p>
            <a:pPr eaLnBrk="1" hangingPunct="1">
              <a:lnSpc>
                <a:spcPts val="3600"/>
              </a:lnSpc>
            </a:pP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C.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小河流向大致自西向东</a:t>
            </a:r>
            <a:endParaRPr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ts val="3600"/>
              </a:lnSpc>
            </a:pP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D.A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处气温比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处高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4.8</a:t>
            </a:r>
            <a:r>
              <a:rPr lang="zh-CN" altLang="zh-CN" b="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℃</a:t>
            </a:r>
          </a:p>
        </p:txBody>
      </p:sp>
      <p:pic>
        <p:nvPicPr>
          <p:cNvPr id="33795" name="Picture 3" descr="20JNDLM1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899" y="1748365"/>
            <a:ext cx="3312583" cy="30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927278" y="437614"/>
            <a:ext cx="22333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indent="200025"/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变式训练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16336" y="2390284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2755" y="2896129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1192827" y="1850284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2" b="100000" l="9961" r="89844">
                        <a14:foregroundMark x1="51660" y1="90139" x2="51660" y2="90139"/>
                        <a14:foregroundMark x1="43457" y1="79880" x2="43457" y2="79880"/>
                        <a14:foregroundMark x1="51660" y1="64442" x2="51660" y2="64442"/>
                        <a14:foregroundMark x1="49707" y1="44622" x2="49707" y2="44622"/>
                        <a14:foregroundMark x1="52930" y1="32968" x2="52930" y2="32968"/>
                        <a14:foregroundMark x1="52930" y1="21414" x2="52930" y2="21414"/>
                        <a14:foregroundMark x1="53516" y1="11155" x2="53516" y2="11155"/>
                        <a14:foregroundMark x1="53516" y1="15040" x2="53516" y2="15040"/>
                        <a14:foregroundMark x1="47852" y1="30478" x2="47852" y2="30478"/>
                        <a14:foregroundMark x1="47852" y1="50398" x2="47852" y2="50398"/>
                        <a14:foregroundMark x1="60449" y1="56175" x2="60449" y2="56175"/>
                        <a14:foregroundMark x1="62305" y1="65737" x2="62305" y2="65737"/>
                        <a14:foregroundMark x1="65527" y1="70219" x2="66797" y2="72809"/>
                        <a14:foregroundMark x1="67383" y1="74104" x2="67383" y2="74104"/>
                        <a14:foregroundMark x1="69238" y1="77988" x2="69922" y2="81175"/>
                        <a14:foregroundMark x1="67969" y1="83765" x2="67969" y2="83765"/>
                        <a14:foregroundMark x1="67969" y1="83765" x2="67969" y2="83765"/>
                        <a14:foregroundMark x1="38379" y1="81175" x2="38379" y2="81175"/>
                        <a14:foregroundMark x1="37793" y1="81873" x2="37793" y2="81873"/>
                        <a14:foregroundMark x1="36523" y1="82470" x2="36523" y2="82470"/>
                        <a14:foregroundMark x1="36523" y1="75398" x2="36523" y2="75398"/>
                        <a14:foregroundMark x1="40332" y1="71514" x2="40332" y2="71514"/>
                        <a14:foregroundMark x1="40332" y1="69622" x2="40332" y2="69622"/>
                        <a14:foregroundMark x1="40332" y1="68327" x2="40332" y2="68327"/>
                        <a14:foregroundMark x1="40332" y1="68327" x2="40332" y2="68327"/>
                        <a14:foregroundMark x1="40332" y1="61255" x2="40332" y2="61255"/>
                        <a14:foregroundMark x1="40918" y1="59960" x2="40918" y2="59960"/>
                        <a14:foregroundMark x1="41602" y1="57470" x2="41602" y2="57470"/>
                        <a14:foregroundMark x1="42773" y1="55478" x2="42773" y2="55478"/>
                        <a14:foregroundMark x1="46582" y1="47809" x2="46582" y2="47809"/>
                        <a14:foregroundMark x1="47266" y1="43924" x2="47266" y2="43924"/>
                        <a14:foregroundMark x1="47266" y1="43924" x2="47266" y2="43924"/>
                        <a14:foregroundMark x1="47852" y1="42032" x2="47852" y2="42032"/>
                        <a14:foregroundMark x1="47852" y1="41335" x2="47852" y2="41335"/>
                        <a14:foregroundMark x1="47852" y1="38845" x2="47852" y2="38845"/>
                        <a14:foregroundMark x1="49121" y1="32968" x2="49121" y2="32968"/>
                        <a14:foregroundMark x1="50391" y1="28486" x2="50391" y2="28486"/>
                        <a14:foregroundMark x1="50391" y1="27191" x2="50391" y2="27191"/>
                        <a14:foregroundMark x1="50391" y1="23406" x2="50391" y2="23406"/>
                        <a14:foregroundMark x1="50391" y1="23406" x2="50391" y2="23406"/>
                        <a14:foregroundMark x1="50391" y1="23406" x2="53516" y2="22709"/>
                        <a14:foregroundMark x1="56641" y1="24701" x2="56641" y2="24701"/>
                        <a14:foregroundMark x1="56641" y1="25996" x2="56641" y2="25996"/>
                        <a14:foregroundMark x1="56641" y1="32968" x2="56641" y2="32968"/>
                        <a14:foregroundMark x1="57324" y1="33665" x2="57324" y2="33665"/>
                        <a14:foregroundMark x1="59180" y1="36255" x2="59180" y2="36255"/>
                        <a14:foregroundMark x1="61719" y1="43327" x2="61719" y2="43327"/>
                        <a14:foregroundMark x1="63574" y1="54880" x2="63574" y2="54880"/>
                        <a14:foregroundMark x1="67383" y1="70916" x2="67383" y2="70916"/>
                        <a14:foregroundMark x1="50977" y1="95319" x2="50977" y2="95319"/>
                        <a14:foregroundMark x1="50977" y1="95319" x2="50977" y2="95319"/>
                        <a14:foregroundMark x1="50391" y1="93426" x2="50391" y2="93426"/>
                        <a14:foregroundMark x1="49707" y1="88845" x2="49707" y2="88845"/>
                        <a14:foregroundMark x1="49121" y1="87649" x2="49121" y2="87649"/>
                        <a14:foregroundMark x1="49121" y1="85657" x2="49121" y2="85657"/>
                        <a14:foregroundMark x1="49121" y1="84363" x2="49121" y2="84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90" y="4633416"/>
            <a:ext cx="2268898" cy="222458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66163" y="1354277"/>
            <a:ext cx="8185539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6.图中实验是为了模拟</a:t>
            </a:r>
          </a:p>
          <a:p>
            <a:pPr algn="just">
              <a:lnSpc>
                <a:spcPts val="20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A.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海陆变迁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	                      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B.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大陆漂移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C.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板块挤压 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	               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D.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板块张裂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7</a:t>
            </a: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.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下列地理事物成因与实验相似的是 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①喜马拉雅山脉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②红海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</a:p>
          <a:p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③阿尔卑斯山脉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④大西洋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A.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①②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B.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①③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C.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②④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   D.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③④</a:t>
            </a:r>
            <a:endParaRPr lang="en-US" altLang="zh-CN" sz="2000" kern="1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8.</a:t>
            </a:r>
            <a:r>
              <a:rPr lang="zh-CN" altLang="zh-CN" sz="2000" b="1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板块构造学说认为</a:t>
            </a:r>
            <a:endParaRPr lang="en-US" altLang="zh-CN" sz="2000" b="1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地表是整体一块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 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B.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板块内部活跃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</a:t>
            </a: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板块边界稳定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               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D.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地震多发生在板块交界处</a:t>
            </a:r>
            <a:endParaRPr lang="zh-CN" altLang="zh-CN" sz="24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r>
              <a:rPr lang="en-US" altLang="zh-CN" sz="2400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endParaRPr lang="zh-CN" altLang="en-US" sz="2400" kern="1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12080" y="743585"/>
            <a:ext cx="2193290" cy="1836420"/>
            <a:chOff x="8208" y="1171"/>
            <a:chExt cx="3454" cy="2892"/>
          </a:xfrm>
        </p:grpSpPr>
        <p:pic>
          <p:nvPicPr>
            <p:cNvPr id="6147" name="图片 1" descr="C:\Users\ADMINI~1\AppData\Local\Temp\ksohtml\wpsF0A9.tmp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01" r="22871"/>
            <a:stretch>
              <a:fillRect/>
            </a:stretch>
          </p:blipFill>
          <p:spPr bwMode="auto">
            <a:xfrm>
              <a:off x="8208" y="1171"/>
              <a:ext cx="3455" cy="2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" name="文本框 2"/>
            <p:cNvSpPr txBox="1">
              <a:spLocks noChangeArrowheads="1"/>
            </p:cNvSpPr>
            <p:nvPr/>
          </p:nvSpPr>
          <p:spPr bwMode="auto">
            <a:xfrm>
              <a:off x="9040" y="3657"/>
              <a:ext cx="213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等线" panose="02010600030101010101" pitchFamily="2" charset="-122"/>
                </a:rPr>
                <a:t>图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等线" panose="02010600030101010101" pitchFamily="2" charset="-122"/>
                </a:rPr>
                <a:t>3  </a:t>
              </a:r>
              <a:r>
                <a:rPr kumimoji="0" lang="zh-CN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等线" panose="02010600030101010101" pitchFamily="2" charset="-122"/>
                </a:rPr>
                <a:t>模拟实验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1072859" y="746525"/>
            <a:ext cx="4403128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lnSpc>
                <a:spcPts val="2000"/>
              </a:lnSpc>
              <a:spcAft>
                <a:spcPts val="0"/>
              </a:spcAft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0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读图</a:t>
            </a:r>
            <a:r>
              <a:rPr lang="en-US" altLang="zh-CN" sz="20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3</a:t>
            </a:r>
            <a:r>
              <a:rPr lang="zh-CN" altLang="zh-CN" sz="20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“模拟实验”，回答</a:t>
            </a:r>
            <a:r>
              <a:rPr lang="en-US" altLang="zh-CN" sz="20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6</a:t>
            </a:r>
            <a:r>
              <a:rPr lang="zh-CN" altLang="zh-CN" sz="2000" kern="0" spc="-3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～</a:t>
            </a:r>
            <a:r>
              <a:rPr lang="en-US" altLang="zh-CN" sz="2000" kern="100" dirty="0">
                <a:latin typeface="楷体" panose="02010609060101010101" pitchFamily="49" charset="-122"/>
                <a:ea typeface="宋体" panose="02010600030101010101" pitchFamily="2" charset="-122"/>
                <a:cs typeface="楷体" panose="02010609060101010101" pitchFamily="49" charset="-122"/>
              </a:rPr>
              <a:t>8</a:t>
            </a:r>
            <a:r>
              <a:rPr lang="zh-CN" altLang="zh-CN" sz="20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题</a:t>
            </a:r>
            <a:r>
              <a:rPr lang="zh-CN" altLang="zh-CN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50288" y="2097641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pic>
        <p:nvPicPr>
          <p:cNvPr id="9" name="Picture 3" descr="17LYDL9学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739" y="3385511"/>
            <a:ext cx="3554458" cy="238669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904539" y="3580078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341658" y="5163631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1300848" y="45029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35111" y="457885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稳定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727850" y="531222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活跃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34325" y="1436606"/>
            <a:ext cx="4050019" cy="1322070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挤压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有关的：喜马拉雅山、科迪勒拉山系、青藏高原、阿尔卑斯山、地中海；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张裂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有关的：大西洋、红海。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  <p:bldP spid="4" grpId="0"/>
      <p:bldP spid="15" grpId="0"/>
      <p:bldP spid="16" grpId="0"/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16038" y="1137669"/>
            <a:ext cx="7422197" cy="463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根据图中信息提出问题并解决问题。据右图完成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5—6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题。</a:t>
            </a:r>
          </a:p>
          <a:p>
            <a:pPr fontAlgn="auto">
              <a:lnSpc>
                <a:spcPts val="3800"/>
              </a:lnSpc>
              <a:spcBef>
                <a:spcPts val="600"/>
              </a:spcBef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5.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提出的问题最有可能的是</a:t>
            </a:r>
          </a:p>
          <a:p>
            <a:pPr>
              <a:lnSpc>
                <a:spcPts val="38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A.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非洲河流水文特征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B.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非洲气候类型分布</a:t>
            </a:r>
          </a:p>
          <a:p>
            <a:pPr>
              <a:lnSpc>
                <a:spcPts val="38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C.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红海的形成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D.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地中海的形成</a:t>
            </a:r>
          </a:p>
          <a:p>
            <a:pPr fontAlgn="auto">
              <a:lnSpc>
                <a:spcPts val="3800"/>
              </a:lnSpc>
              <a:spcBef>
                <a:spcPts val="600"/>
              </a:spcBef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6.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能够解决所提问题的是</a:t>
            </a:r>
          </a:p>
          <a:p>
            <a:pPr>
              <a:lnSpc>
                <a:spcPts val="38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A.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流量大，有结冰期    </a:t>
            </a:r>
          </a:p>
          <a:p>
            <a:pPr>
              <a:lnSpc>
                <a:spcPts val="38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B.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气候类型以温带季风气候为主</a:t>
            </a:r>
          </a:p>
          <a:p>
            <a:pPr>
              <a:lnSpc>
                <a:spcPts val="38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C.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非洲板块与印度洋板块张裂运动形成的</a:t>
            </a:r>
          </a:p>
          <a:p>
            <a:pPr>
              <a:lnSpc>
                <a:spcPts val="38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D.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亚欧板块与非洲板块碰撞挤压形成的</a:t>
            </a:r>
          </a:p>
        </p:txBody>
      </p:sp>
      <p:pic>
        <p:nvPicPr>
          <p:cNvPr id="21506" name="图片 178" descr="2013内32"/>
          <p:cNvPicPr>
            <a:picLocks noChangeAspect="1" noChangeArrowheads="1"/>
          </p:cNvPicPr>
          <p:nvPr/>
        </p:nvPicPr>
        <p:blipFill>
          <a:blip r:embed="rId3" cstate="print">
            <a:lum bright="-66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3" t="24736" r="13466" b="55954"/>
          <a:stretch>
            <a:fillRect/>
          </a:stretch>
        </p:blipFill>
        <p:spPr bwMode="auto">
          <a:xfrm>
            <a:off x="7270731" y="1693928"/>
            <a:ext cx="2935008" cy="301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847903" y="358874"/>
            <a:ext cx="22333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indent="200025"/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变式训练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118469" y="2745171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18469" y="4706685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220" y="4940489"/>
            <a:ext cx="2272530" cy="211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4090" y="2639642"/>
            <a:ext cx="4871085" cy="977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fontAlgn="auto">
              <a:lnSpc>
                <a:spcPct val="120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4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读图</a:t>
            </a:r>
            <a:r>
              <a:rPr lang="en-US" altLang="zh-CN" sz="24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4</a:t>
            </a:r>
            <a:r>
              <a:rPr lang="zh-CN" altLang="zh-CN" sz="24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“人类祖先迁移线路图”，</a:t>
            </a:r>
          </a:p>
          <a:p>
            <a:pPr indent="266700" fontAlgn="auto">
              <a:lnSpc>
                <a:spcPct val="120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4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完成</a:t>
            </a:r>
            <a:r>
              <a:rPr lang="en-US" altLang="zh-CN" sz="24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9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～</a:t>
            </a:r>
            <a:r>
              <a:rPr lang="en-US" altLang="zh-CN" sz="24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10</a:t>
            </a:r>
            <a:r>
              <a:rPr lang="zh-CN" altLang="zh-CN" sz="24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题</a:t>
            </a:r>
            <a:r>
              <a:rPr lang="zh-CN" altLang="zh-CN" sz="2000" kern="100" dirty="0">
                <a:latin typeface="Calibri" panose="020F0502020204030204" pitchFamily="34" charset="0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163195" y="3707765"/>
            <a:ext cx="1070800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ts val="2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.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人类起源于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266700">
              <a:lnSpc>
                <a:spcPts val="2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ts val="2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A.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非洲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   B.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欧洲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    C.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南美洲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        D.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亚洲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ts val="2000"/>
              </a:lnSpc>
              <a:tabLst>
                <a:tab pos="1333500" algn="l"/>
                <a:tab pos="2667000" algn="l"/>
                <a:tab pos="4000500" algn="l"/>
              </a:tabLst>
            </a:pPr>
            <a:endParaRPr lang="zh-CN" altLang="zh-CN" sz="20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266700">
              <a:lnSpc>
                <a:spcPts val="2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10.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人类祖先迁移的时间与地点，对应正确的是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266700">
              <a:lnSpc>
                <a:spcPts val="2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266700">
              <a:lnSpc>
                <a:spcPts val="2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A.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距今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100000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年——巴拿马运河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B.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距今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40000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年——亚洲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266700">
              <a:lnSpc>
                <a:spcPts val="2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266700">
              <a:lnSpc>
                <a:spcPts val="2000"/>
              </a:lnSpc>
              <a:tabLst>
                <a:tab pos="1333500" algn="l"/>
                <a:tab pos="2667000" algn="l"/>
                <a:tab pos="4000500" algn="l"/>
              </a:tabLst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C.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距今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15000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年——白令海峡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	        D.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距今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12000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年——大洋洲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7201" y="1014747"/>
            <a:ext cx="4288353" cy="1077218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考察读图提取信息能力</a:t>
            </a:r>
            <a:endParaRPr lang="en-US" altLang="zh-CN" dirty="0"/>
          </a:p>
          <a:p>
            <a:r>
              <a:rPr lang="zh-CN" altLang="en-US" dirty="0"/>
              <a:t>和大洲大洋基础知识。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32276" y="5723498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32275" y="4229058"/>
            <a:ext cx="538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√</a:t>
            </a:r>
            <a:endParaRPr lang="zh-CN" altLang="en-US" sz="4000" dirty="0"/>
          </a:p>
        </p:txBody>
      </p:sp>
      <p:grpSp>
        <p:nvGrpSpPr>
          <p:cNvPr id="2" name="组合 151"/>
          <p:cNvGrpSpPr/>
          <p:nvPr/>
        </p:nvGrpSpPr>
        <p:grpSpPr bwMode="auto">
          <a:xfrm>
            <a:off x="5853328" y="313343"/>
            <a:ext cx="5982789" cy="3501231"/>
            <a:chOff x="2983" y="21511"/>
            <a:chExt cx="5976" cy="2759"/>
          </a:xfrm>
        </p:grpSpPr>
        <p:sp>
          <p:nvSpPr>
            <p:cNvPr id="3" name="文本框 185"/>
            <p:cNvSpPr txBox="1">
              <a:spLocks noChangeArrowheads="1"/>
            </p:cNvSpPr>
            <p:nvPr/>
          </p:nvSpPr>
          <p:spPr bwMode="auto">
            <a:xfrm>
              <a:off x="4890" y="21945"/>
              <a:ext cx="3249" cy="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图</a:t>
              </a: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4  </a:t>
              </a: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人类祖先迁移路线图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7172" name="图片 136" descr="迁移线路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80"/>
            <a:stretch>
              <a:fillRect/>
            </a:stretch>
          </p:blipFill>
          <p:spPr bwMode="auto">
            <a:xfrm>
              <a:off x="2983" y="21511"/>
              <a:ext cx="5976" cy="2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6712423" y="909988"/>
            <a:ext cx="4637444" cy="1759410"/>
            <a:chOff x="6712423" y="909988"/>
            <a:chExt cx="4637444" cy="1759410"/>
          </a:xfrm>
        </p:grpSpPr>
        <p:sp>
          <p:nvSpPr>
            <p:cNvPr id="10" name="文本框 9"/>
            <p:cNvSpPr txBox="1"/>
            <p:nvPr/>
          </p:nvSpPr>
          <p:spPr>
            <a:xfrm>
              <a:off x="8844722" y="909988"/>
              <a:ext cx="90281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白令海峡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267519" y="2063960"/>
              <a:ext cx="1082348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巴拿马运河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762375" y="2361621"/>
              <a:ext cx="1082348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马六甲海峡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712423" y="1556128"/>
              <a:ext cx="338554" cy="1015663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苏</a:t>
              </a:r>
              <a:endParaRPr lang="en-US" altLang="zh-CN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伊</a:t>
              </a:r>
              <a:endParaRPr lang="en-US" altLang="zh-CN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士</a:t>
              </a:r>
              <a:endParaRPr lang="en-US" altLang="zh-CN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运</a:t>
              </a:r>
              <a:endParaRPr lang="en-US" altLang="zh-CN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河</a:t>
              </a:r>
            </a:p>
          </p:txBody>
        </p:sp>
      </p:grp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6171879" y="2492143"/>
            <a:ext cx="1081087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125414" y="354892"/>
            <a:ext cx="5689989" cy="3028780"/>
            <a:chOff x="6125414" y="354892"/>
            <a:chExt cx="5689989" cy="3028780"/>
          </a:xfrm>
        </p:grpSpPr>
        <p:sp>
          <p:nvSpPr>
            <p:cNvPr id="16" name="文本框 15"/>
            <p:cNvSpPr txBox="1"/>
            <p:nvPr/>
          </p:nvSpPr>
          <p:spPr>
            <a:xfrm>
              <a:off x="6125414" y="1985504"/>
              <a:ext cx="646331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非洲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326100" y="1078756"/>
              <a:ext cx="646331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欧洲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128138" y="2720537"/>
              <a:ext cx="877163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大洋洲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439209" y="1343208"/>
              <a:ext cx="646331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亚洲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653547" y="2639621"/>
              <a:ext cx="723275" cy="30777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南美洲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994706" y="1368106"/>
              <a:ext cx="877163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北美洲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566719" y="354892"/>
              <a:ext cx="877163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i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北冰洋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085085" y="3014340"/>
              <a:ext cx="877163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i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印度洋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04106" y="1722429"/>
              <a:ext cx="877163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i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太平洋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938240" y="1652354"/>
              <a:ext cx="877163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i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大西洋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8" grpId="1"/>
      <p:bldP spid="9" grpId="0"/>
      <p:bldP spid="9" grpId="1"/>
      <p:bldP spid="15" grpId="0" bldLvl="0" animBg="1"/>
      <p:bldP spid="1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  <p:tag name="KSO_WM_SLIDE_ID" val="background201917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background"/>
  <p:tag name="KSO_WM_TEMPLATE_INDEX" val="20191708"/>
  <p:tag name="KSO_WM_SLIDE_LAYOUT" val="a_b"/>
  <p:tag name="KSO_WM_SLIDE_LAYOUT_CNT" val="1_1"/>
  <p:tag name="KSO_WM_SLIDE_COVER_HASPICTURE" val="2"/>
  <p:tag name="KSO_WM_TEMPLATE_THUMBS_INDEX" val="1、2、3、4"/>
  <p:tag name="KSO_WM_SLIDE_COVER_TEMPLATE_COLOR_SCHEME" val="{&quot;colors&quot;:[&quot;#000000&quot;,&quot;#ffffff&quot;,&quot;#ee4856&quot;,&quot;#000000&quot;,&quot;#d8d8d8&quot;,&quot;#ee4856&quot;,&quot;#000000&quot;,&quot;#d8d8d8&quot;,&quot;#f33b48&quot;,&quot;#ffbc00&quot;]}"/>
  <p:tag name="KSO_WM_UNIT_VEER_I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467.4992125984249,&quot;width&quot;:3732.499212598424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556252e-7f08-4297-aa9f-9b0e5c07b94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35.9527559055118,&quot;width&quot;:3599.814173228346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51260492"/>
  <p:tag name="KSO_WM_UNIT_PLACING_PICTURE_USER_VIEWPORT" val="{&quot;height&quot;:2061.6078740157482,&quot;width&quot;:9181.714960629920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2925</Words>
  <Application>Microsoft Office PowerPoint</Application>
  <PresentationFormat>宽屏</PresentationFormat>
  <Paragraphs>391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等线</vt:lpstr>
      <vt:lpstr>等线 Light</vt:lpstr>
      <vt:lpstr>黑体</vt:lpstr>
      <vt:lpstr>华文行楷</vt:lpstr>
      <vt:lpstr>华文隶书</vt:lpstr>
      <vt:lpstr>华文新魏</vt:lpstr>
      <vt:lpstr>楷体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农业</dc:title>
  <dc:creator>Windows 用户</dc:creator>
  <cp:lastModifiedBy>会玲 郭</cp:lastModifiedBy>
  <cp:revision>186</cp:revision>
  <dcterms:created xsi:type="dcterms:W3CDTF">2020-04-03T12:54:00Z</dcterms:created>
  <dcterms:modified xsi:type="dcterms:W3CDTF">2020-05-06T00:50:52Z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